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3" r:id="rId6"/>
    <p:sldMasterId id="2147483690" r:id="rId7"/>
    <p:sldMasterId id="214748371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y="5143500" cx="9144000"/>
  <p:notesSz cx="6858000" cy="9144000"/>
  <p:embeddedFontLst>
    <p:embeddedFont>
      <p:font typeface="DM Sans Medium"/>
      <p:regular r:id="rId82"/>
      <p:bold r:id="rId83"/>
      <p:italic r:id="rId84"/>
      <p:boldItalic r:id="rId85"/>
    </p:embeddedFont>
    <p:embeddedFont>
      <p:font typeface="Helvetica Neue"/>
      <p:regular r:id="rId86"/>
      <p:bold r:id="rId87"/>
      <p:italic r:id="rId88"/>
      <p:boldItalic r:id="rId89"/>
    </p:embeddedFont>
    <p:embeddedFont>
      <p:font typeface="Helvetica Neue Light"/>
      <p:regular r:id="rId90"/>
      <p:bold r:id="rId91"/>
      <p:italic r:id="rId92"/>
      <p:boldItalic r:id="rId93"/>
    </p:embeddedFont>
    <p:embeddedFont>
      <p:font typeface="DM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orient="horz" pos="2914">
          <p15:clr>
            <a:srgbClr val="747775"/>
          </p15:clr>
        </p15:guide>
        <p15:guide id="4" pos="5441">
          <p15:clr>
            <a:srgbClr val="747775"/>
          </p15:clr>
        </p15:guide>
        <p15:guide id="5" pos="397">
          <p15:clr>
            <a:srgbClr val="747775"/>
          </p15:clr>
        </p15:guide>
      </p15:sldGuideLst>
    </p:ext>
    <p:ext uri="GoogleSlidesCustomDataVersion2">
      <go:slidesCustomData xmlns:go="http://customooxmlschemas.google.com/" r:id="rId98" roundtripDataSignature="AMtx7mhnvDxWAjhUvbEmDMOv/5vpSHA0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1D2D52-3680-475A-A6F3-22006747AF68}">
  <a:tblStyle styleId="{AA1D2D52-3680-475A-A6F3-22006747AF6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14" orient="horz"/>
        <p:guide pos="5441"/>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DMSans-bold.fntdata"/><Relationship Id="rId94" Type="http://schemas.openxmlformats.org/officeDocument/2006/relationships/font" Target="fonts/DMSans-regular.fntdata"/><Relationship Id="rId97" Type="http://schemas.openxmlformats.org/officeDocument/2006/relationships/font" Target="fonts/DMSans-boldItalic.fntdata"/><Relationship Id="rId96" Type="http://schemas.openxmlformats.org/officeDocument/2006/relationships/font" Target="fonts/DMSans-italic.fntdata"/><Relationship Id="rId11" Type="http://schemas.openxmlformats.org/officeDocument/2006/relationships/slide" Target="slides/slide2.xml"/><Relationship Id="rId10" Type="http://schemas.openxmlformats.org/officeDocument/2006/relationships/slide" Target="slides/slide1.xml"/><Relationship Id="rId98" Type="http://customschemas.google.com/relationships/presentationmetadata" Target="meta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HelveticaNeueLight-bold.fntdata"/><Relationship Id="rId90" Type="http://schemas.openxmlformats.org/officeDocument/2006/relationships/font" Target="fonts/HelveticaNeueLight-regular.fntdata"/><Relationship Id="rId93" Type="http://schemas.openxmlformats.org/officeDocument/2006/relationships/font" Target="fonts/HelveticaNeueLight-boldItalic.fntdata"/><Relationship Id="rId92" Type="http://schemas.openxmlformats.org/officeDocument/2006/relationships/font" Target="fonts/HelveticaNeueLight-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DMSansMedium-italic.fntdata"/><Relationship Id="rId83" Type="http://schemas.openxmlformats.org/officeDocument/2006/relationships/font" Target="fonts/DMSansMedium-bold.fntdata"/><Relationship Id="rId86" Type="http://schemas.openxmlformats.org/officeDocument/2006/relationships/font" Target="fonts/HelveticaNeue-regular.fntdata"/><Relationship Id="rId85" Type="http://schemas.openxmlformats.org/officeDocument/2006/relationships/font" Target="fonts/DMSansMedium-boldItalic.fntdata"/><Relationship Id="rId88" Type="http://schemas.openxmlformats.org/officeDocument/2006/relationships/font" Target="fonts/HelveticaNeue-italic.fntdata"/><Relationship Id="rId87" Type="http://schemas.openxmlformats.org/officeDocument/2006/relationships/font" Target="fonts/HelveticaNeue-bold.fntdata"/><Relationship Id="rId89" Type="http://schemas.openxmlformats.org/officeDocument/2006/relationships/font" Target="fonts/HelveticaNeue-boldItalic.fntdata"/><Relationship Id="rId80" Type="http://schemas.openxmlformats.org/officeDocument/2006/relationships/slide" Target="slides/slide71.xml"/><Relationship Id="rId82" Type="http://schemas.openxmlformats.org/officeDocument/2006/relationships/font" Target="fonts/DMSansMedium-regular.fntdata"/><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IMJ4KMoaVOxKf9YdE8ngt4dvbEHbHCitJHM3ZMS3_8/edit?usp=sharing"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house.typeform.com/to/IGXrWZPO"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(Apenas aula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Profes: </a:t>
            </a:r>
            <a:r>
              <a:rPr lang="pt-BR">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b="1" lang="pt-BR">
                <a:solidFill>
                  <a:schemeClr val="dk1"/>
                </a:solidFill>
                <a:latin typeface="DM Sans"/>
                <a:ea typeface="DM Sans"/>
                <a:cs typeface="DM Sans"/>
                <a:sym typeface="DM Sans"/>
              </a:rPr>
            </a:br>
            <a:r>
              <a:rPr b="1" lang="pt-BR">
                <a:solidFill>
                  <a:schemeClr val="dk1"/>
                </a:solidFill>
                <a:latin typeface="DM Sans"/>
                <a:ea typeface="DM Sans"/>
                <a:cs typeface="DM Sans"/>
                <a:sym typeface="DM Sans"/>
              </a:rPr>
              <a:t>Instruções da atividade:</a:t>
            </a:r>
            <a:br>
              <a:rPr b="1" lang="pt-BR">
                <a:solidFill>
                  <a:schemeClr val="dk1"/>
                </a:solidFill>
                <a:latin typeface="DM Sans"/>
                <a:ea typeface="DM Sans"/>
                <a:cs typeface="DM Sans"/>
                <a:sym typeface="DM Sans"/>
              </a:rPr>
            </a:br>
            <a:r>
              <a:rPr b="1" lang="pt-BR" u="sng">
                <a:solidFill>
                  <a:schemeClr val="hlink"/>
                </a:solidFill>
                <a:latin typeface="DM Sans"/>
                <a:ea typeface="DM Sans"/>
                <a:cs typeface="DM Sans"/>
                <a:sym typeface="DM Sans"/>
                <a:hlinkClick r:id="rId2"/>
              </a:rPr>
              <a:t>https://docs.google.com/presentation/d/1TIMJ4KMoaVOxKf9YdE8ngt4dvbEHbHCitJHM3ZMS3_8/edit?usp=sharing</a:t>
            </a:r>
            <a:br>
              <a:rPr b="1" lang="pt-BR">
                <a:solidFill>
                  <a:schemeClr val="dk1"/>
                </a:solidFill>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(Apenas aula 1)</a:t>
            </a:r>
            <a:br>
              <a:rPr lang="pt-BR">
                <a:latin typeface="DM Sans"/>
                <a:ea typeface="DM Sans"/>
                <a:cs typeface="DM Sans"/>
                <a:sym typeface="DM Sans"/>
              </a:rPr>
            </a:br>
            <a:r>
              <a:rPr lang="pt-BR">
                <a:latin typeface="DM Sans"/>
                <a:ea typeface="DM Sans"/>
                <a:cs typeface="DM Sans"/>
                <a:sym typeface="DM Sans"/>
              </a:rPr>
              <a:t>O QR Code e o link são os mesmos para todas as turmas.</a:t>
            </a:r>
            <a:br>
              <a:rPr lang="pt-BR">
                <a:latin typeface="DM Sans"/>
                <a:ea typeface="DM Sans"/>
                <a:cs typeface="DM Sans"/>
                <a:sym typeface="DM Sans"/>
              </a:rPr>
            </a:br>
            <a:r>
              <a:rPr lang="pt-BR">
                <a:latin typeface="DM Sans"/>
                <a:ea typeface="DM Sans"/>
                <a:cs typeface="DM Sans"/>
                <a:sym typeface="DM Sans"/>
              </a:rPr>
              <a:t>Link para compartilhar com estudantes: </a:t>
            </a:r>
            <a:r>
              <a:rPr lang="pt-BR" u="sng">
                <a:solidFill>
                  <a:schemeClr val="hlink"/>
                </a:solidFill>
                <a:latin typeface="DM Sans"/>
                <a:ea typeface="DM Sans"/>
                <a:cs typeface="DM Sans"/>
                <a:sym typeface="DM Sans"/>
                <a:hlinkClick r:id="rId2"/>
              </a:rPr>
              <a:t>https://coderhouse.typeform.com/to/IGXrWZPO</a:t>
            </a:r>
            <a:r>
              <a:rPr lang="pt-BR">
                <a:latin typeface="DM Sans"/>
                <a:ea typeface="DM Sans"/>
                <a:cs typeface="DM Sans"/>
                <a:sym typeface="DM Sans"/>
              </a:rPr>
              <a:t> </a:t>
            </a:r>
            <a:br>
              <a:rPr lang="pt-BR">
                <a:latin typeface="DM Sans"/>
                <a:ea typeface="DM Sans"/>
                <a:cs typeface="DM Sans"/>
                <a:sym typeface="DM Sans"/>
              </a:rPr>
            </a:br>
            <a:br>
              <a:rPr lang="pt-BR">
                <a:latin typeface="DM Sans"/>
                <a:ea typeface="DM Sans"/>
                <a:cs typeface="DM Sans"/>
                <a:sym typeface="DM Sans"/>
              </a:rPr>
            </a:br>
            <a:r>
              <a:rPr lang="pt-BR">
                <a:latin typeface="DM Sans"/>
                <a:ea typeface="DM Sans"/>
                <a:cs typeface="DM Sans"/>
                <a:sym typeface="DM Sans"/>
              </a:rPr>
              <a:t>As respostas desse formulário serão disponibilizadas para a equipe de aula para que possam entender o perfil da turma.</a:t>
            </a:r>
            <a:br>
              <a:rPr lang="pt-BR">
                <a:latin typeface="DM Sans"/>
                <a:ea typeface="DM Sans"/>
                <a:cs typeface="DM Sans"/>
                <a:sym typeface="DM Sans"/>
              </a:rPr>
            </a:br>
            <a:r>
              <a:rPr lang="pt-BR">
                <a:latin typeface="DM Sans"/>
                <a:ea typeface="DM Sans"/>
                <a:cs typeface="DM Sans"/>
                <a:sym typeface="DM Sans"/>
              </a:rPr>
              <a:t>Para qualquer dúvida entrar em contato pelo educacao@coderhouse.com</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10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 name="Google Shape;33;p10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1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10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0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1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10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0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10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10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1" name="Google Shape;6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0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4" name="Google Shape;64;p10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5" name="Google Shape;65;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7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1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0" name="Google Shape;70;p111"/>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2">
    <p:spTree>
      <p:nvGrpSpPr>
        <p:cNvPr id="71" name="Shape 71"/>
        <p:cNvGrpSpPr/>
        <p:nvPr/>
      </p:nvGrpSpPr>
      <p:grpSpPr>
        <a:xfrm>
          <a:off x="0" y="0"/>
          <a:ext cx="0" cy="0"/>
          <a:chOff x="0" y="0"/>
          <a:chExt cx="0" cy="0"/>
        </a:xfrm>
      </p:grpSpPr>
      <p:pic>
        <p:nvPicPr>
          <p:cNvPr id="72" name="Google Shape;72;p1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73" name="Shape 73"/>
        <p:cNvGrpSpPr/>
        <p:nvPr/>
      </p:nvGrpSpPr>
      <p:grpSpPr>
        <a:xfrm>
          <a:off x="0" y="0"/>
          <a:ext cx="0" cy="0"/>
          <a:chOff x="0" y="0"/>
          <a:chExt cx="0" cy="0"/>
        </a:xfrm>
      </p:grpSpPr>
      <p:pic>
        <p:nvPicPr>
          <p:cNvPr id="74" name="Google Shape;74;p1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 name="Google Shape;77;p1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1">
  <p:cSld name="SECTION_HEADER_1_1_1_1_1_1_1_1_1_3">
    <p:spTree>
      <p:nvGrpSpPr>
        <p:cNvPr id="78" name="Shape 78"/>
        <p:cNvGrpSpPr/>
        <p:nvPr/>
      </p:nvGrpSpPr>
      <p:grpSpPr>
        <a:xfrm>
          <a:off x="0" y="0"/>
          <a:ext cx="0" cy="0"/>
          <a:chOff x="0" y="0"/>
          <a:chExt cx="0" cy="0"/>
        </a:xfrm>
      </p:grpSpPr>
      <p:pic>
        <p:nvPicPr>
          <p:cNvPr id="79" name="Google Shape;79;p1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7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1">
  <p:cSld name="SECTION_HEADER_1_1_1_1_1_1_1_1_1_3">
    <p:spTree>
      <p:nvGrpSpPr>
        <p:cNvPr id="88" name="Shape 88"/>
        <p:cNvGrpSpPr/>
        <p:nvPr/>
      </p:nvGrpSpPr>
      <p:grpSpPr>
        <a:xfrm>
          <a:off x="0" y="0"/>
          <a:ext cx="0" cy="0"/>
          <a:chOff x="0" y="0"/>
          <a:chExt cx="0" cy="0"/>
        </a:xfrm>
      </p:grpSpPr>
      <p:pic>
        <p:nvPicPr>
          <p:cNvPr id="89" name="Google Shape;89;p9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0" name="Shape 90"/>
        <p:cNvGrpSpPr/>
        <p:nvPr/>
      </p:nvGrpSpPr>
      <p:grpSpPr>
        <a:xfrm>
          <a:off x="0" y="0"/>
          <a:ext cx="0" cy="0"/>
          <a:chOff x="0" y="0"/>
          <a:chExt cx="0" cy="0"/>
        </a:xfrm>
      </p:grpSpPr>
      <p:pic>
        <p:nvPicPr>
          <p:cNvPr id="91" name="Google Shape;91;p9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9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7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9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9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9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9" name="Google Shape;99;p97"/>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02" name="Shape 102"/>
        <p:cNvGrpSpPr/>
        <p:nvPr/>
      </p:nvGrpSpPr>
      <p:grpSpPr>
        <a:xfrm>
          <a:off x="0" y="0"/>
          <a:ext cx="0" cy="0"/>
          <a:chOff x="0" y="0"/>
          <a:chExt cx="0" cy="0"/>
        </a:xfrm>
      </p:grpSpPr>
      <p:sp>
        <p:nvSpPr>
          <p:cNvPr id="103" name="Google Shape;103;p1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1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05" name="Google Shape;105;p15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1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1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5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1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1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1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8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19" name="Shape 119"/>
        <p:cNvGrpSpPr/>
        <p:nvPr/>
      </p:nvGrpSpPr>
      <p:grpSpPr>
        <a:xfrm>
          <a:off x="0" y="0"/>
          <a:ext cx="0" cy="0"/>
          <a:chOff x="0" y="0"/>
          <a:chExt cx="0" cy="0"/>
        </a:xfrm>
      </p:grpSpPr>
      <p:pic>
        <p:nvPicPr>
          <p:cNvPr id="120" name="Google Shape;120;p16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8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29" name="Google Shape;129;p84"/>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0" name="Shape 130"/>
        <p:cNvGrpSpPr/>
        <p:nvPr/>
      </p:nvGrpSpPr>
      <p:grpSpPr>
        <a:xfrm>
          <a:off x="0" y="0"/>
          <a:ext cx="0" cy="0"/>
          <a:chOff x="0" y="0"/>
          <a:chExt cx="0" cy="0"/>
        </a:xfrm>
      </p:grpSpPr>
      <p:pic>
        <p:nvPicPr>
          <p:cNvPr id="131" name="Google Shape;131;p8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2">
    <p:spTree>
      <p:nvGrpSpPr>
        <p:cNvPr id="134" name="Shape 134"/>
        <p:cNvGrpSpPr/>
        <p:nvPr/>
      </p:nvGrpSpPr>
      <p:grpSpPr>
        <a:xfrm>
          <a:off x="0" y="0"/>
          <a:ext cx="0" cy="0"/>
          <a:chOff x="0" y="0"/>
          <a:chExt cx="0" cy="0"/>
        </a:xfrm>
      </p:grpSpPr>
      <p:pic>
        <p:nvPicPr>
          <p:cNvPr id="135" name="Google Shape;135;p8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36" name="Shape 136"/>
        <p:cNvGrpSpPr/>
        <p:nvPr/>
      </p:nvGrpSpPr>
      <p:grpSpPr>
        <a:xfrm>
          <a:off x="0" y="0"/>
          <a:ext cx="0" cy="0"/>
          <a:chOff x="0" y="0"/>
          <a:chExt cx="0" cy="0"/>
        </a:xfrm>
      </p:grpSpPr>
      <p:pic>
        <p:nvPicPr>
          <p:cNvPr id="137" name="Google Shape;137;p9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9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0" name="Shape 140"/>
        <p:cNvGrpSpPr/>
        <p:nvPr/>
      </p:nvGrpSpPr>
      <p:grpSpPr>
        <a:xfrm>
          <a:off x="0" y="0"/>
          <a:ext cx="0" cy="0"/>
          <a:chOff x="0" y="0"/>
          <a:chExt cx="0" cy="0"/>
        </a:xfrm>
      </p:grpSpPr>
      <p:sp>
        <p:nvSpPr>
          <p:cNvPr id="141" name="Google Shape;141;p13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35"/>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3" name="Google Shape;143;p13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3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sp>
        <p:nvSpPr>
          <p:cNvPr id="147" name="Google Shape;147;p1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1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49" name="Google Shape;149;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0" name="Shape 150"/>
        <p:cNvGrpSpPr/>
        <p:nvPr/>
      </p:nvGrpSpPr>
      <p:grpSpPr>
        <a:xfrm>
          <a:off x="0" y="0"/>
          <a:ext cx="0" cy="0"/>
          <a:chOff x="0" y="0"/>
          <a:chExt cx="0" cy="0"/>
        </a:xfrm>
      </p:grpSpPr>
      <p:sp>
        <p:nvSpPr>
          <p:cNvPr id="151" name="Google Shape;151;p13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8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5" name="Shape 155"/>
        <p:cNvGrpSpPr/>
        <p:nvPr/>
      </p:nvGrpSpPr>
      <p:grpSpPr>
        <a:xfrm>
          <a:off x="0" y="0"/>
          <a:ext cx="0" cy="0"/>
          <a:chOff x="0" y="0"/>
          <a:chExt cx="0" cy="0"/>
        </a:xfrm>
      </p:grpSpPr>
      <p:pic>
        <p:nvPicPr>
          <p:cNvPr id="156" name="Google Shape;156;p13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7" name="Shape 157"/>
        <p:cNvGrpSpPr/>
        <p:nvPr/>
      </p:nvGrpSpPr>
      <p:grpSpPr>
        <a:xfrm>
          <a:off x="0" y="0"/>
          <a:ext cx="0" cy="0"/>
          <a:chOff x="0" y="0"/>
          <a:chExt cx="0" cy="0"/>
        </a:xfrm>
      </p:grpSpPr>
      <p:sp>
        <p:nvSpPr>
          <p:cNvPr id="158" name="Google Shape;158;p13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3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1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3" name="Shape 163"/>
        <p:cNvGrpSpPr/>
        <p:nvPr/>
      </p:nvGrpSpPr>
      <p:grpSpPr>
        <a:xfrm>
          <a:off x="0" y="0"/>
          <a:ext cx="0" cy="0"/>
          <a:chOff x="0" y="0"/>
          <a:chExt cx="0" cy="0"/>
        </a:xfrm>
      </p:grpSpPr>
      <p:sp>
        <p:nvSpPr>
          <p:cNvPr id="164" name="Google Shape;164;p140"/>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40"/>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6" name="Google Shape;166;p14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14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1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69" name="Shape 169"/>
        <p:cNvGrpSpPr/>
        <p:nvPr/>
      </p:nvGrpSpPr>
      <p:grpSpPr>
        <a:xfrm>
          <a:off x="0" y="0"/>
          <a:ext cx="0" cy="0"/>
          <a:chOff x="0" y="0"/>
          <a:chExt cx="0" cy="0"/>
        </a:xfrm>
      </p:grpSpPr>
      <p:sp>
        <p:nvSpPr>
          <p:cNvPr id="170" name="Google Shape;170;p14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41"/>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2" name="Google Shape;172;p141"/>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3" name="Google Shape;173;p14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14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14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76" name="Shape 176"/>
        <p:cNvGrpSpPr/>
        <p:nvPr/>
      </p:nvGrpSpPr>
      <p:grpSpPr>
        <a:xfrm>
          <a:off x="0" y="0"/>
          <a:ext cx="0" cy="0"/>
          <a:chOff x="0" y="0"/>
          <a:chExt cx="0" cy="0"/>
        </a:xfrm>
      </p:grpSpPr>
      <p:sp>
        <p:nvSpPr>
          <p:cNvPr id="177" name="Google Shape;177;p142"/>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142"/>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79" name="Google Shape;179;p142"/>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0" name="Google Shape;180;p142"/>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81" name="Google Shape;181;p142"/>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14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4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14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5" name="Shape 185"/>
        <p:cNvGrpSpPr/>
        <p:nvPr/>
      </p:nvGrpSpPr>
      <p:grpSpPr>
        <a:xfrm>
          <a:off x="0" y="0"/>
          <a:ext cx="0" cy="0"/>
          <a:chOff x="0" y="0"/>
          <a:chExt cx="0" cy="0"/>
        </a:xfrm>
      </p:grpSpPr>
      <p:sp>
        <p:nvSpPr>
          <p:cNvPr id="186" name="Google Shape;186;p14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14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14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9" name="Shape 189"/>
        <p:cNvGrpSpPr/>
        <p:nvPr/>
      </p:nvGrpSpPr>
      <p:grpSpPr>
        <a:xfrm>
          <a:off x="0" y="0"/>
          <a:ext cx="0" cy="0"/>
          <a:chOff x="0" y="0"/>
          <a:chExt cx="0" cy="0"/>
        </a:xfrm>
      </p:grpSpPr>
      <p:sp>
        <p:nvSpPr>
          <p:cNvPr id="190" name="Google Shape;190;p14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44"/>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92" name="Google Shape;192;p144"/>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93" name="Google Shape;193;p14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14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4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96" name="Shape 196"/>
        <p:cNvGrpSpPr/>
        <p:nvPr/>
      </p:nvGrpSpPr>
      <p:grpSpPr>
        <a:xfrm>
          <a:off x="0" y="0"/>
          <a:ext cx="0" cy="0"/>
          <a:chOff x="0" y="0"/>
          <a:chExt cx="0" cy="0"/>
        </a:xfrm>
      </p:grpSpPr>
      <p:sp>
        <p:nvSpPr>
          <p:cNvPr id="197" name="Google Shape;197;p145"/>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145"/>
          <p:cNvSpPr/>
          <p:nvPr>
            <p:ph idx="2" type="pic"/>
          </p:nvPr>
        </p:nvSpPr>
        <p:spPr>
          <a:xfrm>
            <a:off x="3887391" y="740569"/>
            <a:ext cx="4629300" cy="3655200"/>
          </a:xfrm>
          <a:prstGeom prst="rect">
            <a:avLst/>
          </a:prstGeom>
          <a:noFill/>
          <a:ln>
            <a:noFill/>
          </a:ln>
        </p:spPr>
      </p:sp>
      <p:sp>
        <p:nvSpPr>
          <p:cNvPr id="199" name="Google Shape;199;p145"/>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0" name="Google Shape;200;p14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4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14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03" name="Shape 203"/>
        <p:cNvGrpSpPr/>
        <p:nvPr/>
      </p:nvGrpSpPr>
      <p:grpSpPr>
        <a:xfrm>
          <a:off x="0" y="0"/>
          <a:ext cx="0" cy="0"/>
          <a:chOff x="0" y="0"/>
          <a:chExt cx="0" cy="0"/>
        </a:xfrm>
      </p:grpSpPr>
      <p:sp>
        <p:nvSpPr>
          <p:cNvPr id="204" name="Google Shape;204;p14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146"/>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6" name="Google Shape;206;p14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4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14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09" name="Shape 209"/>
        <p:cNvGrpSpPr/>
        <p:nvPr/>
      </p:nvGrpSpPr>
      <p:grpSpPr>
        <a:xfrm>
          <a:off x="0" y="0"/>
          <a:ext cx="0" cy="0"/>
          <a:chOff x="0" y="0"/>
          <a:chExt cx="0" cy="0"/>
        </a:xfrm>
      </p:grpSpPr>
      <p:sp>
        <p:nvSpPr>
          <p:cNvPr id="210" name="Google Shape;210;p147"/>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147"/>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2" name="Google Shape;212;p1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1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8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14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14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1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1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3">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1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p1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5">
    <p:bg>
      <p:bgPr>
        <a:blipFill>
          <a:blip r:embed="rId2">
            <a:alphaModFix/>
          </a:blip>
          <a:stretch>
            <a:fillRect/>
          </a:stretch>
        </a:blipFill>
      </p:bgPr>
    </p:bg>
    <p:spTree>
      <p:nvGrpSpPr>
        <p:cNvPr id="225" name="Shape 225"/>
        <p:cNvGrpSpPr/>
        <p:nvPr/>
      </p:nvGrpSpPr>
      <p:grpSpPr>
        <a:xfrm>
          <a:off x="0" y="0"/>
          <a:ext cx="0" cy="0"/>
          <a:chOff x="0" y="0"/>
          <a:chExt cx="0" cy="0"/>
        </a:xfrm>
      </p:grpSpPr>
      <p:pic>
        <p:nvPicPr>
          <p:cNvPr id="226" name="Google Shape;226;p1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231" name="Shape 231"/>
        <p:cNvGrpSpPr/>
        <p:nvPr/>
      </p:nvGrpSpPr>
      <p:grpSpPr>
        <a:xfrm>
          <a:off x="0" y="0"/>
          <a:ext cx="0" cy="0"/>
          <a:chOff x="0" y="0"/>
          <a:chExt cx="0" cy="0"/>
        </a:xfrm>
      </p:grpSpPr>
      <p:pic>
        <p:nvPicPr>
          <p:cNvPr id="232" name="Google Shape;232;p8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3" name="Shape 233"/>
        <p:cNvGrpSpPr/>
        <p:nvPr/>
      </p:nvGrpSpPr>
      <p:grpSpPr>
        <a:xfrm>
          <a:off x="0" y="0"/>
          <a:ext cx="0" cy="0"/>
          <a:chOff x="0" y="0"/>
          <a:chExt cx="0" cy="0"/>
        </a:xfrm>
      </p:grpSpPr>
      <p:sp>
        <p:nvSpPr>
          <p:cNvPr id="234" name="Google Shape;234;p1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5" name="Google Shape;235;p1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6" name="Google Shape;236;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7" name="Shape 237"/>
        <p:cNvGrpSpPr/>
        <p:nvPr/>
      </p:nvGrpSpPr>
      <p:grpSpPr>
        <a:xfrm>
          <a:off x="0" y="0"/>
          <a:ext cx="0" cy="0"/>
          <a:chOff x="0" y="0"/>
          <a:chExt cx="0" cy="0"/>
        </a:xfrm>
      </p:grpSpPr>
      <p:sp>
        <p:nvSpPr>
          <p:cNvPr id="238" name="Google Shape;238;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9" name="Google Shape;239;p1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0" name="Google Shape;240;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3" name="Shape 243"/>
        <p:cNvGrpSpPr/>
        <p:nvPr/>
      </p:nvGrpSpPr>
      <p:grpSpPr>
        <a:xfrm>
          <a:off x="0" y="0"/>
          <a:ext cx="0" cy="0"/>
          <a:chOff x="0" y="0"/>
          <a:chExt cx="0" cy="0"/>
        </a:xfrm>
      </p:grpSpPr>
      <p:sp>
        <p:nvSpPr>
          <p:cNvPr id="244" name="Google Shape;244;p1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5" name="Google Shape;245;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3">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9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8" name="Google Shape;248;p1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9" name="Google Shape;249;p1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0" name="Google Shape;250;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sp>
        <p:nvSpPr>
          <p:cNvPr id="252" name="Google Shape;252;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3" name="Google Shape;253;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 name="Shape 254"/>
        <p:cNvGrpSpPr/>
        <p:nvPr/>
      </p:nvGrpSpPr>
      <p:grpSpPr>
        <a:xfrm>
          <a:off x="0" y="0"/>
          <a:ext cx="0" cy="0"/>
          <a:chOff x="0" y="0"/>
          <a:chExt cx="0" cy="0"/>
        </a:xfrm>
      </p:grpSpPr>
      <p:sp>
        <p:nvSpPr>
          <p:cNvPr id="255" name="Google Shape;255;p1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6" name="Google Shape;256;p1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7" name="Google Shape;257;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1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0" name="Google Shape;260;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sp>
        <p:nvSpPr>
          <p:cNvPr id="262" name="Google Shape;262;p1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4" name="Google Shape;264;p1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5" name="Google Shape;265;p1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6" name="Google Shape;266;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1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69" name="Google Shape;269;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0" name="Shape 270"/>
        <p:cNvGrpSpPr/>
        <p:nvPr/>
      </p:nvGrpSpPr>
      <p:grpSpPr>
        <a:xfrm>
          <a:off x="0" y="0"/>
          <a:ext cx="0" cy="0"/>
          <a:chOff x="0" y="0"/>
          <a:chExt cx="0" cy="0"/>
        </a:xfrm>
      </p:grpSpPr>
      <p:sp>
        <p:nvSpPr>
          <p:cNvPr id="271" name="Google Shape;271;p1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2" name="Google Shape;272;p1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73" name="Google Shape;273;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12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76" name="Shape 276"/>
        <p:cNvGrpSpPr/>
        <p:nvPr/>
      </p:nvGrpSpPr>
      <p:grpSpPr>
        <a:xfrm>
          <a:off x="0" y="0"/>
          <a:ext cx="0" cy="0"/>
          <a:chOff x="0" y="0"/>
          <a:chExt cx="0" cy="0"/>
        </a:xfrm>
      </p:grpSpPr>
      <p:pic>
        <p:nvPicPr>
          <p:cNvPr id="277" name="Google Shape;277;p12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1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 name="Google Shape;28;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1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1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1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85" name="Shape 285"/>
        <p:cNvGrpSpPr/>
        <p:nvPr/>
      </p:nvGrpSpPr>
      <p:grpSpPr>
        <a:xfrm>
          <a:off x="0" y="0"/>
          <a:ext cx="0" cy="0"/>
          <a:chOff x="0" y="0"/>
          <a:chExt cx="0" cy="0"/>
        </a:xfrm>
      </p:grpSpPr>
      <p:pic>
        <p:nvPicPr>
          <p:cNvPr id="286" name="Google Shape;286;p1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1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1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id="291" name="Google Shape;291;p1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9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5.xml"/><Relationship Id="rId1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5" Type="http://schemas.openxmlformats.org/officeDocument/2006/relationships/theme" Target="../theme/theme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1" Type="http://schemas.openxmlformats.org/officeDocument/2006/relationships/theme" Target="../theme/theme2.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8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3" name="Google Shape;123;p8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8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8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8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51.png"/><Relationship Id="rId6"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0.gi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1.png"/><Relationship Id="rId5"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66.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pypl.github.io/PYPL.html" TargetMode="External"/><Relationship Id="rId4" Type="http://schemas.openxmlformats.org/officeDocument/2006/relationships/image" Target="../media/image80.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pypl.github.io/PYPL.html" TargetMode="Externa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www.projectpro.io/article/data-scientist-salary-the-ultimate-guide-for-2021/218" TargetMode="Externa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www.youtube.com/watch?v=aa5TJ9OrbO8" TargetMode="External"/><Relationship Id="rId4" Type="http://schemas.openxmlformats.org/officeDocument/2006/relationships/image" Target="../media/image5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s://www.python.org/" TargetMode="External"/><Relationship Id="rId4" Type="http://schemas.openxmlformats.org/officeDocument/2006/relationships/hyperlink" Target="https://code.visualstudio.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89.png"/><Relationship Id="rId5"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1.jpg"/><Relationship Id="rId4" Type="http://schemas.openxmlformats.org/officeDocument/2006/relationships/image" Target="../media/image4.png"/><Relationship Id="rId5" Type="http://schemas.openxmlformats.org/officeDocument/2006/relationships/image" Target="../media/image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82.png"/><Relationship Id="rId5"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86.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8.xml"/><Relationship Id="rId3"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 Id="rId3" Type="http://schemas.openxmlformats.org/officeDocument/2006/relationships/image" Target="../media/image90.png"/><Relationship Id="rId4" Type="http://schemas.openxmlformats.org/officeDocument/2006/relationships/hyperlink" Target="https://dataspace.com/big-data-strategy/difference-programmer-data-scientist/" TargetMode="External"/><Relationship Id="rId5" Type="http://schemas.openxmlformats.org/officeDocument/2006/relationships/hyperlink" Target="https://dataspace.com/author/costamavrole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3.png"/><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200"/>
              <a:buFont typeface="Arial"/>
              <a:buNone/>
            </a:pPr>
            <a:r>
              <a:rPr b="1" i="0" lang="pt-BR" sz="5200" u="none" cap="none" strike="noStrike">
                <a:solidFill>
                  <a:srgbClr val="EAFF6A"/>
                </a:solidFill>
                <a:latin typeface="DM Sans"/>
                <a:ea typeface="DM Sans"/>
                <a:cs typeface="DM Sans"/>
                <a:sym typeface="DM Sans"/>
              </a:rPr>
              <a:t>Boas-vindas!</a:t>
            </a:r>
            <a:endParaRPr b="1" i="0" sz="5200" u="none" cap="none" strike="noStrike">
              <a:solidFill>
                <a:srgbClr val="EAFF6A"/>
              </a:solidFill>
              <a:latin typeface="DM Sans"/>
              <a:ea typeface="DM Sans"/>
              <a:cs typeface="DM Sans"/>
              <a:sym typeface="DM Sans"/>
            </a:endParaRPr>
          </a:p>
        </p:txBody>
      </p:sp>
      <p:sp>
        <p:nvSpPr>
          <p:cNvPr id="297" name="Google Shape;297;p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298" name="Google Shape;298;p1"/>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299" name="Google Shape;299;p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300" name="Google Shape;300;p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1"/>
          <p:cNvPicPr preferRelativeResize="0"/>
          <p:nvPr/>
        </p:nvPicPr>
        <p:blipFill rotWithShape="1">
          <a:blip r:embed="rId4">
            <a:alphaModFix/>
          </a:blip>
          <a:srcRect b="19896" l="49259" r="0" t="0"/>
          <a:stretch/>
        </p:blipFill>
        <p:spPr>
          <a:xfrm>
            <a:off x="7186529" y="823744"/>
            <a:ext cx="1069204" cy="919911"/>
          </a:xfrm>
          <a:prstGeom prst="rect">
            <a:avLst/>
          </a:prstGeom>
          <a:noFill/>
          <a:ln>
            <a:noFill/>
          </a:ln>
        </p:spPr>
      </p:pic>
      <p:sp>
        <p:nvSpPr>
          <p:cNvPr id="304" name="Google Shape;304;p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pic>
        <p:nvPicPr>
          <p:cNvPr id="305" name="Google Shape;305;p1"/>
          <p:cNvPicPr preferRelativeResize="0"/>
          <p:nvPr/>
        </p:nvPicPr>
        <p:blipFill rotWithShape="1">
          <a:blip r:embed="rId5">
            <a:alphaModFix/>
          </a:blip>
          <a:srcRect b="20602" l="1107" r="9573" t="15469"/>
          <a:stretch/>
        </p:blipFill>
        <p:spPr>
          <a:xfrm>
            <a:off x="7186529" y="2022075"/>
            <a:ext cx="1011580" cy="957190"/>
          </a:xfrm>
          <a:prstGeom prst="rect">
            <a:avLst/>
          </a:prstGeom>
          <a:noFill/>
          <a:ln>
            <a:noFill/>
          </a:ln>
        </p:spPr>
      </p:pic>
      <p:sp>
        <p:nvSpPr>
          <p:cNvPr id="306" name="Google Shape;306;p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pic>
        <p:nvPicPr>
          <p:cNvPr id="307" name="Google Shape;307;p1"/>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308" name="Google Shape;308;p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0"/>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Ferramentas</a:t>
            </a:r>
            <a:endParaRPr b="1" i="0" sz="4000" u="none" cap="none" strike="noStrike">
              <a:solidFill>
                <a:schemeClr val="dk1"/>
              </a:solidFill>
              <a:latin typeface="DM Sans"/>
              <a:ea typeface="DM Sans"/>
              <a:cs typeface="DM Sans"/>
              <a:sym typeface="DM Sans"/>
            </a:endParaRPr>
          </a:p>
        </p:txBody>
      </p:sp>
      <p:sp>
        <p:nvSpPr>
          <p:cNvPr id="388" name="Google Shape;388;p10"/>
          <p:cNvSpPr txBox="1"/>
          <p:nvPr/>
        </p:nvSpPr>
        <p:spPr>
          <a:xfrm>
            <a:off x="473350" y="1908175"/>
            <a:ext cx="3834600" cy="3397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Pegue </a:t>
            </a:r>
            <a:r>
              <a:rPr b="1" i="0" lang="pt-BR" sz="1350" u="none" cap="none" strike="noStrike">
                <a:solidFill>
                  <a:schemeClr val="dk1"/>
                </a:solidFill>
                <a:latin typeface="DM Sans"/>
                <a:ea typeface="DM Sans"/>
                <a:cs typeface="DM Sans"/>
                <a:sym typeface="DM Sans"/>
              </a:rPr>
              <a:t>água</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chá </a:t>
            </a:r>
            <a:r>
              <a:rPr b="0" i="0" lang="pt-BR" sz="1350" u="none" cap="none" strike="noStrike">
                <a:solidFill>
                  <a:schemeClr val="dk1"/>
                </a:solidFill>
                <a:latin typeface="DM Sans"/>
                <a:ea typeface="DM Sans"/>
                <a:cs typeface="DM Sans"/>
                <a:sym typeface="DM Sans"/>
              </a:rPr>
              <a:t>e </a:t>
            </a:r>
            <a:r>
              <a:rPr b="1" i="0" lang="pt-BR" sz="1350" u="none" cap="none" strike="noStrike">
                <a:solidFill>
                  <a:schemeClr val="dk1"/>
                </a:solidFill>
                <a:latin typeface="DM Sans"/>
                <a:ea typeface="DM Sans"/>
                <a:cs typeface="DM Sans"/>
                <a:sym typeface="DM Sans"/>
              </a:rPr>
              <a:t>café</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5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No </a:t>
            </a:r>
            <a:r>
              <a:rPr b="1" i="0" lang="pt-BR" sz="1350" u="none" cap="none" strike="noStrike">
                <a:solidFill>
                  <a:schemeClr val="dk1"/>
                </a:solidFill>
                <a:latin typeface="DM Sans"/>
                <a:ea typeface="DM Sans"/>
                <a:cs typeface="DM Sans"/>
                <a:sym typeface="DM Sans"/>
              </a:rPr>
              <a:t>Drive </a:t>
            </a:r>
            <a:r>
              <a:rPr b="0" i="0" lang="pt-BR" sz="1350" u="none" cap="none" strike="noStrike">
                <a:solidFill>
                  <a:schemeClr val="dk1"/>
                </a:solidFill>
                <a:latin typeface="DM Sans"/>
                <a:ea typeface="DM Sans"/>
                <a:cs typeface="DM Sans"/>
                <a:sym typeface="DM Sans"/>
              </a:rPr>
              <a:t>você terá todos os </a:t>
            </a:r>
            <a:r>
              <a:rPr b="1" i="0" lang="pt-BR" sz="1350" u="none" cap="none" strike="noStrike">
                <a:solidFill>
                  <a:schemeClr val="dk1"/>
                </a:solidFill>
                <a:latin typeface="DM Sans"/>
                <a:ea typeface="DM Sans"/>
                <a:cs typeface="DM Sans"/>
                <a:sym typeface="DM Sans"/>
              </a:rPr>
              <a:t>arquivos </a:t>
            </a:r>
            <a:r>
              <a:rPr b="0" i="0" lang="pt-BR" sz="1350" u="none" cap="none" strike="noStrike">
                <a:solidFill>
                  <a:schemeClr val="dk1"/>
                </a:solidFill>
                <a:latin typeface="DM Sans"/>
                <a:ea typeface="DM Sans"/>
                <a:cs typeface="DM Sans"/>
                <a:sym typeface="DM Sans"/>
              </a:rPr>
              <a:t>e </a:t>
            </a:r>
            <a:r>
              <a:rPr b="1" i="0" lang="pt-BR" sz="1350" u="none" cap="none" strike="noStrike">
                <a:solidFill>
                  <a:schemeClr val="dk1"/>
                </a:solidFill>
                <a:latin typeface="DM Sans"/>
                <a:ea typeface="DM Sans"/>
                <a:cs typeface="DM Sans"/>
                <a:sym typeface="DM Sans"/>
              </a:rPr>
              <a:t>slides</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5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Todas as aulas serão </a:t>
            </a:r>
            <a:r>
              <a:rPr b="1" i="0" lang="pt-BR" sz="1350" u="none" cap="none" strike="noStrike">
                <a:solidFill>
                  <a:schemeClr val="dk1"/>
                </a:solidFill>
                <a:latin typeface="DM Sans"/>
                <a:ea typeface="DM Sans"/>
                <a:cs typeface="DM Sans"/>
                <a:sym typeface="DM Sans"/>
              </a:rPr>
              <a:t>gravadas </a:t>
            </a:r>
            <a:r>
              <a:rPr b="0" i="0" lang="pt-BR" sz="1350" u="none" cap="none" strike="noStrike">
                <a:solidFill>
                  <a:schemeClr val="dk1"/>
                </a:solidFill>
                <a:latin typeface="DM Sans"/>
                <a:ea typeface="DM Sans"/>
                <a:cs typeface="DM Sans"/>
                <a:sym typeface="DM Sans"/>
              </a:rPr>
              <a:t>e </a:t>
            </a:r>
            <a:r>
              <a:rPr b="1" i="0" lang="pt-BR" sz="1350" u="none" cap="none" strike="noStrike">
                <a:solidFill>
                  <a:schemeClr val="dk1"/>
                </a:solidFill>
                <a:latin typeface="DM Sans"/>
                <a:ea typeface="DM Sans"/>
                <a:cs typeface="DM Sans"/>
                <a:sym typeface="DM Sans"/>
              </a:rPr>
              <a:t>compartilhadas</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5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1" i="0" lang="pt-BR" sz="1350" u="none" cap="none" strike="noStrike">
                <a:solidFill>
                  <a:schemeClr val="dk1"/>
                </a:solidFill>
                <a:latin typeface="DM Sans"/>
                <a:ea typeface="DM Sans"/>
                <a:cs typeface="DM Sans"/>
                <a:sym typeface="DM Sans"/>
              </a:rPr>
              <a:t>Não fique com dúvidas! </a:t>
            </a:r>
            <a:r>
              <a:rPr b="0" i="0" lang="pt-BR" sz="1350" u="none" cap="none" strike="noStrike">
                <a:solidFill>
                  <a:schemeClr val="dk1"/>
                </a:solidFill>
                <a:latin typeface="DM Sans"/>
                <a:ea typeface="DM Sans"/>
                <a:cs typeface="DM Sans"/>
                <a:sym typeface="DM Sans"/>
              </a:rPr>
              <a:t>Utilize o chat do zoom na aula e envie suas perguntas!</a:t>
            </a:r>
            <a:endParaRPr b="0" i="0" sz="1350" u="none" cap="none" strike="noStrike">
              <a:solidFill>
                <a:schemeClr val="dk1"/>
              </a:solidFill>
              <a:latin typeface="DM Sans"/>
              <a:ea typeface="DM Sans"/>
              <a:cs typeface="DM Sans"/>
              <a:sym typeface="DM Sans"/>
            </a:endParaRPr>
          </a:p>
          <a:p>
            <a:pPr indent="0" lvl="0" marL="0" marR="0" rtl="0" algn="l">
              <a:lnSpc>
                <a:spcPct val="5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Não se esqueçam de </a:t>
            </a:r>
            <a:r>
              <a:rPr b="1" i="0" lang="pt-BR" sz="1350" u="none" cap="none" strike="noStrike">
                <a:solidFill>
                  <a:schemeClr val="dk1"/>
                </a:solidFill>
                <a:latin typeface="DM Sans"/>
                <a:ea typeface="DM Sans"/>
                <a:cs typeface="DM Sans"/>
                <a:sym typeface="DM Sans"/>
              </a:rPr>
              <a:t>avaliar as aulas</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5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389" name="Google Shape;389;p10"/>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ACORDOS E COMPROMISSOS</a:t>
            </a:r>
            <a:endParaRPr b="0" i="0" sz="1600" u="none" cap="none" strike="noStrike">
              <a:solidFill>
                <a:schemeClr val="dk1"/>
              </a:solidFill>
              <a:latin typeface="DM Sans"/>
              <a:ea typeface="DM Sans"/>
              <a:cs typeface="DM Sans"/>
              <a:sym typeface="DM Sans"/>
            </a:endParaRPr>
          </a:p>
        </p:txBody>
      </p:sp>
      <p:pic>
        <p:nvPicPr>
          <p:cNvPr id="390" name="Google Shape;390;p10"/>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391" name="Google Shape;391;p10"/>
          <p:cNvPicPr preferRelativeResize="0"/>
          <p:nvPr/>
        </p:nvPicPr>
        <p:blipFill rotWithShape="1">
          <a:blip r:embed="rId4">
            <a:alphaModFix/>
          </a:blip>
          <a:srcRect b="0" l="0" r="0" t="0"/>
          <a:stretch/>
        </p:blipFill>
        <p:spPr>
          <a:xfrm>
            <a:off x="7758388"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1"/>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Ambiente</a:t>
            </a:r>
            <a:endParaRPr b="1" i="0" sz="4000" u="none" cap="none" strike="noStrike">
              <a:solidFill>
                <a:schemeClr val="dk1"/>
              </a:solidFill>
              <a:latin typeface="DM Sans"/>
              <a:ea typeface="DM Sans"/>
              <a:cs typeface="DM Sans"/>
              <a:sym typeface="DM Sans"/>
            </a:endParaRPr>
          </a:p>
        </p:txBody>
      </p:sp>
      <p:sp>
        <p:nvSpPr>
          <p:cNvPr id="398" name="Google Shape;398;p11"/>
          <p:cNvSpPr txBox="1"/>
          <p:nvPr/>
        </p:nvSpPr>
        <p:spPr>
          <a:xfrm>
            <a:off x="473350" y="1908175"/>
            <a:ext cx="3834600" cy="3086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111111"/>
              </a:buClr>
              <a:buSzPts val="1350"/>
              <a:buFont typeface="Helvetica Neue"/>
              <a:buChar char="✓"/>
            </a:pPr>
            <a:r>
              <a:rPr b="0" i="0" lang="pt-BR" sz="1350" u="none" cap="none" strike="noStrike">
                <a:solidFill>
                  <a:schemeClr val="dk1"/>
                </a:solidFill>
                <a:latin typeface="DM Sans"/>
                <a:ea typeface="DM Sans"/>
                <a:cs typeface="DM Sans"/>
                <a:sym typeface="DM Sans"/>
              </a:rPr>
              <a:t>Encontre o seu espaço e crie o momento oportuno para</a:t>
            </a:r>
            <a:r>
              <a:rPr b="1" i="0" lang="pt-BR" sz="1350" u="none" cap="none" strike="noStrike">
                <a:solidFill>
                  <a:schemeClr val="dk1"/>
                </a:solidFill>
                <a:latin typeface="DM Sans"/>
                <a:ea typeface="DM Sans"/>
                <a:cs typeface="DM Sans"/>
                <a:sym typeface="DM Sans"/>
              </a:rPr>
              <a:t> desfrutar</a:t>
            </a:r>
            <a:br>
              <a:rPr b="1" i="0" lang="pt-BR" sz="1350" u="none" cap="none" strike="noStrike">
                <a:solidFill>
                  <a:schemeClr val="dk1"/>
                </a:solidFill>
                <a:latin typeface="DM Sans"/>
                <a:ea typeface="DM Sans"/>
                <a:cs typeface="DM Sans"/>
                <a:sym typeface="DM Sans"/>
              </a:rPr>
            </a:br>
            <a:r>
              <a:rPr b="1" i="0" lang="pt-BR" sz="1350" u="none" cap="none" strike="noStrike">
                <a:solidFill>
                  <a:schemeClr val="dk1"/>
                </a:solidFill>
                <a:latin typeface="DM Sans"/>
                <a:ea typeface="DM Sans"/>
                <a:cs typeface="DM Sans"/>
                <a:sym typeface="DM Sans"/>
              </a:rPr>
              <a:t>do aprendizado</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rgbClr val="111111"/>
              </a:buClr>
              <a:buSzPts val="1350"/>
              <a:buFont typeface="Helvetica Neue"/>
              <a:buChar char="✓"/>
            </a:pPr>
            <a:r>
              <a:rPr b="0" i="0" lang="pt-BR" sz="1350" u="none" cap="none" strike="noStrike">
                <a:solidFill>
                  <a:schemeClr val="dk1"/>
                </a:solidFill>
                <a:latin typeface="DM Sans"/>
                <a:ea typeface="DM Sans"/>
                <a:cs typeface="DM Sans"/>
                <a:sym typeface="DM Sans"/>
              </a:rPr>
              <a:t>Evite dispositivos e aplicativos</a:t>
            </a:r>
            <a:br>
              <a:rPr b="0" i="0" lang="pt-BR" sz="1350" u="none" cap="none" strike="noStrike">
                <a:solidFill>
                  <a:schemeClr val="dk1"/>
                </a:solidFill>
                <a:latin typeface="DM Sans"/>
                <a:ea typeface="DM Sans"/>
                <a:cs typeface="DM Sans"/>
                <a:sym typeface="DM Sans"/>
              </a:rPr>
            </a:br>
            <a:r>
              <a:rPr b="0" i="0" lang="pt-BR" sz="1350" u="none" cap="none" strike="noStrike">
                <a:solidFill>
                  <a:schemeClr val="dk1"/>
                </a:solidFill>
                <a:latin typeface="DM Sans"/>
                <a:ea typeface="DM Sans"/>
                <a:cs typeface="DM Sans"/>
                <a:sym typeface="DM Sans"/>
              </a:rPr>
              <a:t>que possam </a:t>
            </a:r>
            <a:r>
              <a:rPr b="1" i="0" lang="pt-BR" sz="1350" u="none" cap="none" strike="noStrike">
                <a:solidFill>
                  <a:schemeClr val="dk1"/>
                </a:solidFill>
                <a:latin typeface="DM Sans"/>
                <a:ea typeface="DM Sans"/>
                <a:cs typeface="DM Sans"/>
                <a:sym typeface="DM Sans"/>
              </a:rPr>
              <a:t>roubar sua atenção</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rgbClr val="111111"/>
              </a:buClr>
              <a:buSzPts val="1350"/>
              <a:buFont typeface="Helvetica Neue"/>
              <a:buChar char="✓"/>
            </a:pPr>
            <a:r>
              <a:rPr b="0" i="0" lang="pt-BR" sz="1350" u="none" cap="none" strike="noStrike">
                <a:solidFill>
                  <a:schemeClr val="dk1"/>
                </a:solidFill>
                <a:latin typeface="DM Sans"/>
                <a:ea typeface="DM Sans"/>
                <a:cs typeface="DM Sans"/>
                <a:sym typeface="DM Sans"/>
              </a:rPr>
              <a:t>Câmeras abertas sempre que possível.</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rgbClr val="111111"/>
              </a:buClr>
              <a:buSzPts val="1350"/>
              <a:buFont typeface="Helvetica Neue"/>
              <a:buChar char="✓"/>
            </a:pPr>
            <a:r>
              <a:rPr b="0" i="0" lang="pt-BR" sz="1350" u="none" cap="none" strike="noStrike">
                <a:solidFill>
                  <a:schemeClr val="dk1"/>
                </a:solidFill>
                <a:latin typeface="DM Sans"/>
                <a:ea typeface="DM Sans"/>
                <a:cs typeface="DM Sans"/>
                <a:sym typeface="DM Sans"/>
              </a:rPr>
              <a:t>Todas as aulas serão </a:t>
            </a:r>
            <a:r>
              <a:rPr b="1" i="0" lang="pt-BR" sz="1350" u="none" cap="none" strike="noStrike">
                <a:solidFill>
                  <a:schemeClr val="dk1"/>
                </a:solidFill>
                <a:latin typeface="DM Sans"/>
                <a:ea typeface="DM Sans"/>
                <a:cs typeface="DM Sans"/>
                <a:sym typeface="DM Sans"/>
              </a:rPr>
              <a:t>uma construção conjunta!</a:t>
            </a:r>
            <a:endParaRPr b="0" i="0" sz="1350" u="none" cap="none" strike="noStrike">
              <a:solidFill>
                <a:schemeClr val="dk1"/>
              </a:solidFill>
              <a:latin typeface="DM Sans"/>
              <a:ea typeface="DM Sans"/>
              <a:cs typeface="DM Sans"/>
              <a:sym typeface="DM Sans"/>
            </a:endParaRPr>
          </a:p>
        </p:txBody>
      </p:sp>
      <p:sp>
        <p:nvSpPr>
          <p:cNvPr id="399" name="Google Shape;399;p11"/>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ACORDOS E COMPROMISSOS</a:t>
            </a:r>
            <a:endParaRPr b="0" i="0" sz="1600" u="none" cap="none" strike="noStrike">
              <a:solidFill>
                <a:schemeClr val="dk1"/>
              </a:solidFill>
              <a:latin typeface="DM Sans"/>
              <a:ea typeface="DM Sans"/>
              <a:cs typeface="DM Sans"/>
              <a:sym typeface="DM Sans"/>
            </a:endParaRPr>
          </a:p>
        </p:txBody>
      </p:sp>
      <p:pic>
        <p:nvPicPr>
          <p:cNvPr id="400" name="Google Shape;400;p11" title="imagen decorativa"/>
          <p:cNvPicPr preferRelativeResize="0"/>
          <p:nvPr/>
        </p:nvPicPr>
        <p:blipFill rotWithShape="1">
          <a:blip r:embed="rId3">
            <a:alphaModFix/>
          </a:blip>
          <a:srcRect b="80" l="19552" r="37719" t="-80"/>
          <a:stretch/>
        </p:blipFill>
        <p:spPr>
          <a:xfrm>
            <a:off x="5846675" y="-64575"/>
            <a:ext cx="3338726" cy="5208076"/>
          </a:xfrm>
          <a:prstGeom prst="rect">
            <a:avLst/>
          </a:prstGeom>
          <a:noFill/>
          <a:ln>
            <a:noFill/>
          </a:ln>
        </p:spPr>
      </p:pic>
      <p:pic>
        <p:nvPicPr>
          <p:cNvPr id="401" name="Google Shape;401;p1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2"/>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lang="pt-BR" sz="3800">
                <a:solidFill>
                  <a:schemeClr val="dk1"/>
                </a:solidFill>
                <a:latin typeface="DM Sans"/>
                <a:ea typeface="DM Sans"/>
                <a:cs typeface="DM Sans"/>
                <a:sym typeface="DM Sans"/>
              </a:rPr>
              <a:t>Atividades</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Sua jornada Coder 🚀</a:t>
            </a:r>
            <a:endParaRPr b="1" i="0" sz="4000" u="none" cap="none" strike="noStrike">
              <a:solidFill>
                <a:schemeClr val="lt1"/>
              </a:solidFill>
              <a:latin typeface="DM Sans"/>
              <a:ea typeface="DM Sans"/>
              <a:cs typeface="DM Sans"/>
              <a:sym typeface="DM Sans"/>
            </a:endParaRPr>
          </a:p>
        </p:txBody>
      </p:sp>
      <p:sp>
        <p:nvSpPr>
          <p:cNvPr id="412" name="Google Shape;412;p13"/>
          <p:cNvSpPr/>
          <p:nvPr/>
        </p:nvSpPr>
        <p:spPr>
          <a:xfrm>
            <a:off x="680625" y="2258613"/>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3"/>
          <p:cNvSpPr txBox="1"/>
          <p:nvPr/>
        </p:nvSpPr>
        <p:spPr>
          <a:xfrm>
            <a:off x="288975" y="2588875"/>
            <a:ext cx="960600" cy="54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pt-BR" sz="1100" u="none" cap="none" strike="noStrike">
                <a:solidFill>
                  <a:schemeClr val="lt1"/>
                </a:solidFill>
                <a:latin typeface="DM Sans"/>
                <a:ea typeface="DM Sans"/>
                <a:cs typeface="DM Sans"/>
                <a:sym typeface="DM Sans"/>
              </a:rPr>
              <a:t>Escolher uma API</a:t>
            </a:r>
            <a:endParaRPr b="0" i="0" sz="1100" u="none" cap="none" strike="noStrike">
              <a:solidFill>
                <a:schemeClr val="lt1"/>
              </a:solidFill>
              <a:latin typeface="DM Sans"/>
              <a:ea typeface="DM Sans"/>
              <a:cs typeface="DM Sans"/>
              <a:sym typeface="DM Sans"/>
            </a:endParaRPr>
          </a:p>
        </p:txBody>
      </p:sp>
      <p:sp>
        <p:nvSpPr>
          <p:cNvPr id="414" name="Google Shape;414;p13"/>
          <p:cNvSpPr/>
          <p:nvPr/>
        </p:nvSpPr>
        <p:spPr>
          <a:xfrm>
            <a:off x="2371063" y="2258613"/>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3"/>
          <p:cNvSpPr txBox="1"/>
          <p:nvPr/>
        </p:nvSpPr>
        <p:spPr>
          <a:xfrm>
            <a:off x="1845325" y="2588875"/>
            <a:ext cx="1228800" cy="93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100" u="none" cap="none" strike="noStrike">
                <a:solidFill>
                  <a:schemeClr val="lt1"/>
                </a:solidFill>
                <a:latin typeface="DM Sans"/>
                <a:ea typeface="DM Sans"/>
                <a:cs typeface="DM Sans"/>
                <a:sym typeface="DM Sans"/>
              </a:rPr>
              <a:t>Fazer a extração de pelo menos 3 tabelas</a:t>
            </a:r>
            <a:endParaRPr b="0" i="0" sz="1100" u="none" cap="none" strike="noStrike">
              <a:solidFill>
                <a:schemeClr val="lt1"/>
              </a:solidFill>
              <a:latin typeface="DM Sans"/>
              <a:ea typeface="DM Sans"/>
              <a:cs typeface="DM Sans"/>
              <a:sym typeface="DM Sans"/>
            </a:endParaRPr>
          </a:p>
        </p:txBody>
      </p:sp>
      <p:sp>
        <p:nvSpPr>
          <p:cNvPr id="416" name="Google Shape;416;p13"/>
          <p:cNvSpPr/>
          <p:nvPr/>
        </p:nvSpPr>
        <p:spPr>
          <a:xfrm>
            <a:off x="4191288" y="2282913"/>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
          <p:cNvSpPr txBox="1"/>
          <p:nvPr/>
        </p:nvSpPr>
        <p:spPr>
          <a:xfrm>
            <a:off x="3591300" y="2588875"/>
            <a:ext cx="1377300" cy="93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pt-BR" sz="1100" u="none" cap="none" strike="noStrike">
                <a:solidFill>
                  <a:schemeClr val="lt1"/>
                </a:solidFill>
                <a:latin typeface="DM Sans"/>
                <a:ea typeface="DM Sans"/>
                <a:cs typeface="DM Sans"/>
                <a:sym typeface="DM Sans"/>
              </a:rPr>
              <a:t>Realizar os tratamentos devidos das tabelas</a:t>
            </a:r>
            <a:endParaRPr b="0" i="0" sz="1100" u="none" cap="none" strike="noStrike">
              <a:solidFill>
                <a:schemeClr val="lt1"/>
              </a:solidFill>
              <a:latin typeface="DM Sans"/>
              <a:ea typeface="DM Sans"/>
              <a:cs typeface="DM Sans"/>
              <a:sym typeface="DM Sans"/>
            </a:endParaRPr>
          </a:p>
        </p:txBody>
      </p:sp>
      <p:sp>
        <p:nvSpPr>
          <p:cNvPr id="418" name="Google Shape;418;p13"/>
          <p:cNvSpPr/>
          <p:nvPr/>
        </p:nvSpPr>
        <p:spPr>
          <a:xfrm>
            <a:off x="6260525" y="2282913"/>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3"/>
          <p:cNvSpPr txBox="1"/>
          <p:nvPr/>
        </p:nvSpPr>
        <p:spPr>
          <a:xfrm>
            <a:off x="5636672" y="2588875"/>
            <a:ext cx="1425000" cy="1132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pt-BR" sz="1100" u="none" cap="none" strike="noStrike">
                <a:solidFill>
                  <a:schemeClr val="lt1"/>
                </a:solidFill>
                <a:latin typeface="DM Sans"/>
                <a:ea typeface="DM Sans"/>
                <a:cs typeface="DM Sans"/>
                <a:sym typeface="DM Sans"/>
              </a:rPr>
              <a:t>Adicionar os dados tratados em um banco de dados para consulta</a:t>
            </a:r>
            <a:endParaRPr b="0" i="0" sz="1100" u="none" cap="none" strike="noStrike">
              <a:solidFill>
                <a:schemeClr val="lt1"/>
              </a:solidFill>
              <a:latin typeface="DM Sans"/>
              <a:ea typeface="DM Sans"/>
              <a:cs typeface="DM Sans"/>
              <a:sym typeface="DM Sans"/>
            </a:endParaRPr>
          </a:p>
        </p:txBody>
      </p:sp>
      <p:cxnSp>
        <p:nvCxnSpPr>
          <p:cNvPr id="420" name="Google Shape;420;p13"/>
          <p:cNvCxnSpPr>
            <a:stCxn id="412" idx="6"/>
            <a:endCxn id="414" idx="2"/>
          </p:cNvCxnSpPr>
          <p:nvPr/>
        </p:nvCxnSpPr>
        <p:spPr>
          <a:xfrm>
            <a:off x="857925" y="2347263"/>
            <a:ext cx="1513200" cy="0"/>
          </a:xfrm>
          <a:prstGeom prst="straightConnector1">
            <a:avLst/>
          </a:prstGeom>
          <a:noFill/>
          <a:ln cap="flat" cmpd="sng" w="9525">
            <a:solidFill>
              <a:srgbClr val="EAFF6A"/>
            </a:solidFill>
            <a:prstDash val="solid"/>
            <a:round/>
            <a:headEnd len="sm" w="sm" type="none"/>
            <a:tailEnd len="sm" w="sm" type="none"/>
          </a:ln>
        </p:spPr>
      </p:cxnSp>
      <p:cxnSp>
        <p:nvCxnSpPr>
          <p:cNvPr id="421" name="Google Shape;421;p13"/>
          <p:cNvCxnSpPr>
            <a:stCxn id="414" idx="6"/>
            <a:endCxn id="416" idx="2"/>
          </p:cNvCxnSpPr>
          <p:nvPr/>
        </p:nvCxnSpPr>
        <p:spPr>
          <a:xfrm>
            <a:off x="2548363" y="2347263"/>
            <a:ext cx="1642800" cy="24300"/>
          </a:xfrm>
          <a:prstGeom prst="straightConnector1">
            <a:avLst/>
          </a:prstGeom>
          <a:noFill/>
          <a:ln cap="flat" cmpd="sng" w="9525">
            <a:solidFill>
              <a:srgbClr val="EAFF6A"/>
            </a:solidFill>
            <a:prstDash val="solid"/>
            <a:round/>
            <a:headEnd len="sm" w="sm" type="none"/>
            <a:tailEnd len="sm" w="sm" type="none"/>
          </a:ln>
        </p:spPr>
      </p:cxnSp>
      <p:cxnSp>
        <p:nvCxnSpPr>
          <p:cNvPr id="422" name="Google Shape;422;p13"/>
          <p:cNvCxnSpPr>
            <a:stCxn id="416" idx="6"/>
            <a:endCxn id="418" idx="2"/>
          </p:cNvCxnSpPr>
          <p:nvPr/>
        </p:nvCxnSpPr>
        <p:spPr>
          <a:xfrm>
            <a:off x="4368588" y="2371563"/>
            <a:ext cx="1891800" cy="0"/>
          </a:xfrm>
          <a:prstGeom prst="straightConnector1">
            <a:avLst/>
          </a:prstGeom>
          <a:noFill/>
          <a:ln cap="flat" cmpd="sng" w="9525">
            <a:solidFill>
              <a:srgbClr val="EAFF6A"/>
            </a:solidFill>
            <a:prstDash val="solid"/>
            <a:round/>
            <a:headEnd len="sm" w="sm" type="none"/>
            <a:tailEnd len="sm" w="sm" type="none"/>
          </a:ln>
        </p:spPr>
      </p:cxnSp>
      <p:sp>
        <p:nvSpPr>
          <p:cNvPr id="423" name="Google Shape;423;p13"/>
          <p:cNvSpPr/>
          <p:nvPr/>
        </p:nvSpPr>
        <p:spPr>
          <a:xfrm>
            <a:off x="8095775" y="2258613"/>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13"/>
          <p:cNvCxnSpPr>
            <a:stCxn id="418" idx="6"/>
            <a:endCxn id="423" idx="2"/>
          </p:cNvCxnSpPr>
          <p:nvPr/>
        </p:nvCxnSpPr>
        <p:spPr>
          <a:xfrm flipH="1" rot="10800000">
            <a:off x="6437825" y="2347263"/>
            <a:ext cx="1658100" cy="24300"/>
          </a:xfrm>
          <a:prstGeom prst="straightConnector1">
            <a:avLst/>
          </a:prstGeom>
          <a:noFill/>
          <a:ln cap="flat" cmpd="sng" w="9525">
            <a:solidFill>
              <a:srgbClr val="EAFF6A"/>
            </a:solidFill>
            <a:prstDash val="solid"/>
            <a:round/>
            <a:headEnd len="sm" w="sm" type="none"/>
            <a:tailEnd len="sm" w="sm" type="none"/>
          </a:ln>
        </p:spPr>
      </p:cxnSp>
      <p:sp>
        <p:nvSpPr>
          <p:cNvPr id="425" name="Google Shape;425;p13"/>
          <p:cNvSpPr txBox="1"/>
          <p:nvPr/>
        </p:nvSpPr>
        <p:spPr>
          <a:xfrm>
            <a:off x="7570025" y="2588875"/>
            <a:ext cx="1228800" cy="743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pt-BR" sz="1100" u="none" cap="none" strike="noStrike">
                <a:solidFill>
                  <a:schemeClr val="lt1"/>
                </a:solidFill>
                <a:latin typeface="DM Sans"/>
                <a:ea typeface="DM Sans"/>
                <a:cs typeface="DM Sans"/>
                <a:sym typeface="DM Sans"/>
              </a:rPr>
              <a:t>Validar as tabelas disponibilizadas</a:t>
            </a:r>
            <a:endParaRPr b="0" i="0" sz="1100" u="none" cap="none" strike="noStrike">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4"/>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são?</a:t>
            </a:r>
            <a:endParaRPr b="1" i="0" sz="4000" u="none" cap="none" strike="noStrike">
              <a:solidFill>
                <a:schemeClr val="dk1"/>
              </a:solidFill>
              <a:latin typeface="DM Sans"/>
              <a:ea typeface="DM Sans"/>
              <a:cs typeface="DM Sans"/>
              <a:sym typeface="DM Sans"/>
            </a:endParaRPr>
          </a:p>
        </p:txBody>
      </p:sp>
      <p:sp>
        <p:nvSpPr>
          <p:cNvPr id="431" name="Google Shape;431;p14"/>
          <p:cNvSpPr txBox="1"/>
          <p:nvPr/>
        </p:nvSpPr>
        <p:spPr>
          <a:xfrm>
            <a:off x="501450" y="2559225"/>
            <a:ext cx="37614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500"/>
              <a:buFont typeface="Arial"/>
              <a:buNone/>
            </a:pPr>
            <a:r>
              <a:rPr b="0" i="0" lang="pt-BR" sz="1350" u="none" cap="none" strike="noStrike">
                <a:solidFill>
                  <a:schemeClr val="dk1"/>
                </a:solidFill>
                <a:latin typeface="DM Sans"/>
                <a:ea typeface="DM Sans"/>
                <a:cs typeface="DM Sans"/>
                <a:sym typeface="DM Sans"/>
              </a:rPr>
              <a:t>Etapas do projeto final com </a:t>
            </a:r>
            <a:r>
              <a:rPr b="1" i="0" lang="pt-BR" sz="1350" u="none" cap="none" strike="noStrike">
                <a:solidFill>
                  <a:schemeClr val="dk1"/>
                </a:solidFill>
                <a:latin typeface="DM Sans"/>
                <a:ea typeface="DM Sans"/>
                <a:cs typeface="DM Sans"/>
                <a:sym typeface="DM Sans"/>
              </a:rPr>
              <a:t>entrega compulsória</a:t>
            </a:r>
            <a:r>
              <a:rPr b="0" i="0" lang="pt-BR" sz="1350" u="none" cap="none" strike="noStrike">
                <a:solidFill>
                  <a:schemeClr val="dk1"/>
                </a:solidFill>
                <a:latin typeface="DM Sans"/>
                <a:ea typeface="DM Sans"/>
                <a:cs typeface="DM Sans"/>
                <a:sym typeface="DM Sans"/>
              </a:rPr>
              <a:t> para beneficiários da Coderbolsa. Devem ser inseridos na plataforma em até </a:t>
            </a:r>
            <a:r>
              <a:rPr b="1" i="0" lang="pt-BR" sz="1350" u="none" cap="none" strike="noStrike">
                <a:solidFill>
                  <a:schemeClr val="dk1"/>
                </a:solidFill>
                <a:latin typeface="DM Sans"/>
                <a:ea typeface="DM Sans"/>
                <a:cs typeface="DM Sans"/>
                <a:sym typeface="DM Sans"/>
              </a:rPr>
              <a:t>7 dias</a:t>
            </a:r>
            <a:r>
              <a:rPr b="0" i="0" lang="pt-BR" sz="1350" u="none" cap="none" strike="noStrike">
                <a:solidFill>
                  <a:schemeClr val="dk1"/>
                </a:solidFill>
                <a:latin typeface="DM Sans"/>
                <a:ea typeface="DM Sans"/>
                <a:cs typeface="DM Sans"/>
                <a:sym typeface="DM Sans"/>
              </a:rPr>
              <a:t> após a aula.</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500"/>
              <a:buFont typeface="Arial"/>
              <a:buNone/>
            </a:pPr>
            <a:r>
              <a:t/>
            </a:r>
            <a:endParaRPr b="0" i="0" sz="1350" u="none" cap="none" strike="noStrike">
              <a:solidFill>
                <a:schemeClr val="dk1"/>
              </a:solidFill>
              <a:latin typeface="DM Sans"/>
              <a:ea typeface="DM Sans"/>
              <a:cs typeface="DM Sans"/>
              <a:sym typeface="DM Sans"/>
            </a:endParaRPr>
          </a:p>
        </p:txBody>
      </p:sp>
      <p:sp>
        <p:nvSpPr>
          <p:cNvPr id="432" name="Google Shape;432;p14"/>
          <p:cNvSpPr txBox="1"/>
          <p:nvPr/>
        </p:nvSpPr>
        <p:spPr>
          <a:xfrm>
            <a:off x="1013888" y="2106788"/>
            <a:ext cx="279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DM Sans"/>
                <a:ea typeface="DM Sans"/>
                <a:cs typeface="DM Sans"/>
                <a:sym typeface="DM Sans"/>
              </a:rPr>
              <a:t>Entregas do Projeto Final</a:t>
            </a:r>
            <a:endParaRPr b="1" i="0" sz="1400" u="none" cap="none" strike="noStrike">
              <a:solidFill>
                <a:srgbClr val="000000"/>
              </a:solidFill>
              <a:latin typeface="DM Sans"/>
              <a:ea typeface="DM Sans"/>
              <a:cs typeface="DM Sans"/>
              <a:sym typeface="DM Sans"/>
            </a:endParaRPr>
          </a:p>
        </p:txBody>
      </p:sp>
      <p:grpSp>
        <p:nvGrpSpPr>
          <p:cNvPr id="433" name="Google Shape;433;p14"/>
          <p:cNvGrpSpPr/>
          <p:nvPr/>
        </p:nvGrpSpPr>
        <p:grpSpPr>
          <a:xfrm>
            <a:off x="501462" y="2091351"/>
            <a:ext cx="431074" cy="431074"/>
            <a:chOff x="7208351" y="2467173"/>
            <a:chExt cx="738900" cy="738900"/>
          </a:xfrm>
        </p:grpSpPr>
        <p:sp>
          <p:nvSpPr>
            <p:cNvPr id="434" name="Google Shape;434;p1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p14"/>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pSp>
        <p:nvGrpSpPr>
          <p:cNvPr id="436" name="Google Shape;436;p14"/>
          <p:cNvGrpSpPr/>
          <p:nvPr/>
        </p:nvGrpSpPr>
        <p:grpSpPr>
          <a:xfrm>
            <a:off x="4575736" y="2091360"/>
            <a:ext cx="431074" cy="431074"/>
            <a:chOff x="974706" y="2467173"/>
            <a:chExt cx="738900" cy="738900"/>
          </a:xfrm>
        </p:grpSpPr>
        <p:sp>
          <p:nvSpPr>
            <p:cNvPr id="437" name="Google Shape;437;p1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14"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439" name="Google Shape;439;p14"/>
          <p:cNvSpPr txBox="1"/>
          <p:nvPr/>
        </p:nvSpPr>
        <p:spPr>
          <a:xfrm>
            <a:off x="4488650" y="2587800"/>
            <a:ext cx="37776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Ajudam a pôr em prática os conceitos e a teoria vista em aula. Não devem ser inseridos na plataforma.</a:t>
            </a:r>
            <a:endParaRPr b="0" i="0" sz="1350" u="none" cap="none" strike="noStrike">
              <a:solidFill>
                <a:srgbClr val="000000"/>
              </a:solidFill>
              <a:latin typeface="DM Sans"/>
              <a:ea typeface="DM Sans"/>
              <a:cs typeface="DM Sans"/>
              <a:sym typeface="DM Sans"/>
            </a:endParaRPr>
          </a:p>
        </p:txBody>
      </p:sp>
      <p:sp>
        <p:nvSpPr>
          <p:cNvPr id="440" name="Google Shape;440;p14"/>
          <p:cNvSpPr txBox="1"/>
          <p:nvPr/>
        </p:nvSpPr>
        <p:spPr>
          <a:xfrm>
            <a:off x="5082985" y="2106813"/>
            <a:ext cx="22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DM Sans"/>
                <a:ea typeface="DM Sans"/>
                <a:cs typeface="DM Sans"/>
                <a:sym typeface="DM Sans"/>
              </a:rPr>
              <a:t>Atividade em sala</a:t>
            </a:r>
            <a:endParaRPr b="1" i="0" sz="1400" u="none" cap="none" strike="noStrike">
              <a:solidFill>
                <a:srgbClr val="000000"/>
              </a:solidFill>
              <a:latin typeface="DM Sans"/>
              <a:ea typeface="DM Sans"/>
              <a:cs typeface="DM Sans"/>
              <a:sym typeface="DM Sans"/>
            </a:endParaRPr>
          </a:p>
        </p:txBody>
      </p:sp>
      <p:grpSp>
        <p:nvGrpSpPr>
          <p:cNvPr id="441" name="Google Shape;441;p14"/>
          <p:cNvGrpSpPr/>
          <p:nvPr/>
        </p:nvGrpSpPr>
        <p:grpSpPr>
          <a:xfrm>
            <a:off x="4575727" y="2091384"/>
            <a:ext cx="431074" cy="431074"/>
            <a:chOff x="974706" y="2467173"/>
            <a:chExt cx="738900" cy="738900"/>
          </a:xfrm>
        </p:grpSpPr>
        <p:sp>
          <p:nvSpPr>
            <p:cNvPr id="442" name="Google Shape;442;p14"/>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14"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444" name="Google Shape;444;p14"/>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5"/>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são?</a:t>
            </a:r>
            <a:endParaRPr b="1" i="0" sz="4000" u="none" cap="none" strike="noStrike">
              <a:solidFill>
                <a:schemeClr val="dk1"/>
              </a:solidFill>
              <a:latin typeface="DM Sans"/>
              <a:ea typeface="DM Sans"/>
              <a:cs typeface="DM Sans"/>
              <a:sym typeface="DM Sans"/>
            </a:endParaRPr>
          </a:p>
        </p:txBody>
      </p:sp>
      <p:sp>
        <p:nvSpPr>
          <p:cNvPr id="451" name="Google Shape;451;p15"/>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5"/>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
        <p:nvSpPr>
          <p:cNvPr id="453" name="Google Shape;453;p15"/>
          <p:cNvSpPr txBox="1"/>
          <p:nvPr/>
        </p:nvSpPr>
        <p:spPr>
          <a:xfrm>
            <a:off x="401175" y="2513600"/>
            <a:ext cx="37344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São desafios que complementam a aprendizagem. São optativos, mas te ajudam a praticar. Serão passados no final da aula.</a:t>
            </a:r>
            <a:endParaRPr b="0" i="0" sz="1350" u="none" cap="none" strike="noStrike">
              <a:solidFill>
                <a:srgbClr val="000000"/>
              </a:solidFill>
              <a:latin typeface="DM Sans"/>
              <a:ea typeface="DM Sans"/>
              <a:cs typeface="DM Sans"/>
              <a:sym typeface="DM Sans"/>
            </a:endParaRPr>
          </a:p>
        </p:txBody>
      </p:sp>
      <p:grpSp>
        <p:nvGrpSpPr>
          <p:cNvPr id="454" name="Google Shape;454;p15"/>
          <p:cNvGrpSpPr/>
          <p:nvPr/>
        </p:nvGrpSpPr>
        <p:grpSpPr>
          <a:xfrm>
            <a:off x="401370" y="2033197"/>
            <a:ext cx="431074" cy="431074"/>
            <a:chOff x="5323100" y="2467173"/>
            <a:chExt cx="738900" cy="738900"/>
          </a:xfrm>
        </p:grpSpPr>
        <p:sp>
          <p:nvSpPr>
            <p:cNvPr id="455" name="Google Shape;455;p1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56" name="Google Shape;456;p15"/>
            <p:cNvPicPr preferRelativeResize="0"/>
            <p:nvPr/>
          </p:nvPicPr>
          <p:blipFill rotWithShape="1">
            <a:blip r:embed="rId3">
              <a:alphaModFix/>
            </a:blip>
            <a:srcRect b="0" l="0" r="0" t="0"/>
            <a:stretch/>
          </p:blipFill>
          <p:spPr>
            <a:xfrm>
              <a:off x="5470107" y="2622261"/>
              <a:ext cx="428721" cy="428726"/>
            </a:xfrm>
            <a:prstGeom prst="rect">
              <a:avLst/>
            </a:prstGeom>
            <a:noFill/>
            <a:ln>
              <a:noFill/>
            </a:ln>
          </p:spPr>
        </p:pic>
      </p:grpSp>
      <p:sp>
        <p:nvSpPr>
          <p:cNvPr id="457" name="Google Shape;457;p15"/>
          <p:cNvSpPr txBox="1"/>
          <p:nvPr/>
        </p:nvSpPr>
        <p:spPr>
          <a:xfrm>
            <a:off x="917675" y="2048663"/>
            <a:ext cx="25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DM Sans"/>
                <a:ea typeface="DM Sans"/>
                <a:cs typeface="DM Sans"/>
                <a:sym typeface="DM Sans"/>
              </a:rPr>
              <a:t>Desafio fora de sala</a:t>
            </a:r>
            <a:endParaRPr b="1" i="0" sz="1400" u="none" cap="none" strike="noStrike">
              <a:solidFill>
                <a:srgbClr val="000000"/>
              </a:solidFill>
              <a:latin typeface="DM Sans"/>
              <a:ea typeface="DM Sans"/>
              <a:cs typeface="DM Sans"/>
              <a:sym typeface="DM Sans"/>
            </a:endParaRPr>
          </a:p>
        </p:txBody>
      </p:sp>
      <p:sp>
        <p:nvSpPr>
          <p:cNvPr id="458" name="Google Shape;458;p15"/>
          <p:cNvSpPr/>
          <p:nvPr/>
        </p:nvSpPr>
        <p:spPr>
          <a:xfrm>
            <a:off x="4260925" y="1857575"/>
            <a:ext cx="3506400" cy="1532700"/>
          </a:xfrm>
          <a:prstGeom prst="wedgeRectCallout">
            <a:avLst>
              <a:gd fmla="val -54904" name="adj1"/>
              <a:gd fmla="val 26579" name="adj2"/>
            </a:avLst>
          </a:prstGeom>
          <a:solidFill>
            <a:srgbClr val="EAF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9" name="Google Shape;459;p15"/>
          <p:cNvSpPr txBox="1"/>
          <p:nvPr/>
        </p:nvSpPr>
        <p:spPr>
          <a:xfrm>
            <a:off x="4493075" y="1992875"/>
            <a:ext cx="3173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DM Sans"/>
                <a:ea typeface="DM Sans"/>
                <a:cs typeface="DM Sans"/>
                <a:sym typeface="DM Sans"/>
              </a:rPr>
              <a:t>É muito importante fazer os desafios fora de aula para reforçar o seu aprendizado. Sempre que tiver dúvidas traga nas aulas e peça ajuda ao professor.</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6"/>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000000"/>
                </a:solidFill>
                <a:latin typeface="DM Sans"/>
                <a:ea typeface="DM Sans"/>
                <a:cs typeface="DM Sans"/>
                <a:sym typeface="DM Sans"/>
              </a:rPr>
              <a:t>Projeto final</a:t>
            </a:r>
            <a:endParaRPr b="1" i="0" sz="4000" u="none" cap="none" strike="noStrike">
              <a:solidFill>
                <a:srgbClr val="000000"/>
              </a:solidFill>
              <a:latin typeface="DM Sans"/>
              <a:ea typeface="DM Sans"/>
              <a:cs typeface="DM Sans"/>
              <a:sym typeface="DM Sans"/>
            </a:endParaRPr>
          </a:p>
        </p:txBody>
      </p:sp>
      <p:sp>
        <p:nvSpPr>
          <p:cNvPr id="465" name="Google Shape;465;p16"/>
          <p:cNvSpPr txBox="1"/>
          <p:nvPr/>
        </p:nvSpPr>
        <p:spPr>
          <a:xfrm>
            <a:off x="506100" y="17554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350" u="none" cap="none" strike="noStrike">
                <a:solidFill>
                  <a:srgbClr val="000000"/>
                </a:solidFill>
                <a:latin typeface="DM Sans"/>
                <a:ea typeface="DM Sans"/>
                <a:cs typeface="DM Sans"/>
                <a:sym typeface="DM Sans"/>
              </a:rPr>
              <a:t>O </a:t>
            </a:r>
            <a:r>
              <a:rPr b="1" i="0" lang="pt-BR" sz="1350" u="none" cap="none" strike="noStrike">
                <a:solidFill>
                  <a:srgbClr val="000000"/>
                </a:solidFill>
                <a:latin typeface="DM Sans"/>
                <a:ea typeface="DM Sans"/>
                <a:cs typeface="DM Sans"/>
                <a:sym typeface="DM Sans"/>
              </a:rPr>
              <a:t>Projeto Final</a:t>
            </a:r>
            <a:r>
              <a:rPr b="0" i="0" lang="pt-BR" sz="1350" u="none" cap="none" strike="noStrike">
                <a:solidFill>
                  <a:srgbClr val="000000"/>
                </a:solidFill>
                <a:latin typeface="DM Sans"/>
                <a:ea typeface="DM Sans"/>
                <a:cs typeface="DM Sans"/>
                <a:sym typeface="DM Sans"/>
              </a:rPr>
              <a:t> se constrói a partir das </a:t>
            </a:r>
            <a:r>
              <a:rPr b="1" i="0" lang="pt-BR" sz="1350" u="none" cap="none" strike="noStrike">
                <a:solidFill>
                  <a:srgbClr val="000000"/>
                </a:solidFill>
                <a:latin typeface="DM Sans"/>
                <a:ea typeface="DM Sans"/>
                <a:cs typeface="DM Sans"/>
                <a:sym typeface="DM Sans"/>
              </a:rPr>
              <a:t>partes </a:t>
            </a:r>
            <a:r>
              <a:rPr b="0" i="0" lang="pt-BR" sz="1350" u="none" cap="none" strike="noStrike">
                <a:solidFill>
                  <a:srgbClr val="000000"/>
                </a:solidFill>
                <a:latin typeface="DM Sans"/>
                <a:ea typeface="DM Sans"/>
                <a:cs typeface="DM Sans"/>
                <a:sym typeface="DM Sans"/>
              </a:rPr>
              <a:t>que se realizam aula a aula. Vai sendo criado à medida que vocês estudantes vão inserindo os conhecimentos aprendidos no projeto e validando e tirando dúvidas com o professor durante as aulas e Workshops específicos.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pt-BR" sz="1350" u="none" cap="none" strike="noStrike">
                <a:solidFill>
                  <a:srgbClr val="000000"/>
                </a:solidFill>
                <a:latin typeface="DM Sans"/>
                <a:ea typeface="DM Sans"/>
                <a:cs typeface="DM Sans"/>
                <a:sym typeface="DM Sans"/>
              </a:rPr>
              <a:t>O objetivo é que cada estudante possa utilizar seu </a:t>
            </a:r>
            <a:r>
              <a:rPr b="1" i="0" lang="pt-BR" sz="1350" u="none" cap="none" strike="noStrike">
                <a:solidFill>
                  <a:srgbClr val="000000"/>
                </a:solidFill>
                <a:latin typeface="DM Sans"/>
                <a:ea typeface="DM Sans"/>
                <a:cs typeface="DM Sans"/>
                <a:sym typeface="DM Sans"/>
              </a:rPr>
              <a:t>Projeto Final como parte do seu portfólio pessoal</a:t>
            </a:r>
            <a:r>
              <a:rPr b="0" i="0" lang="pt-BR"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6" name="Google Shape;466;p16"/>
          <p:cNvSpPr txBox="1"/>
          <p:nvPr/>
        </p:nvSpPr>
        <p:spPr>
          <a:xfrm>
            <a:off x="4647200" y="15044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O </a:t>
            </a:r>
            <a:r>
              <a:rPr b="1" i="0" lang="pt-BR" sz="1350" u="none" cap="none" strike="noStrike">
                <a:solidFill>
                  <a:srgbClr val="000000"/>
                </a:solidFill>
                <a:latin typeface="DM Sans"/>
                <a:ea typeface="DM Sans"/>
                <a:cs typeface="DM Sans"/>
                <a:sym typeface="DM Sans"/>
              </a:rPr>
              <a:t>projeto final</a:t>
            </a:r>
            <a:r>
              <a:rPr b="0" i="0" lang="pt-BR" sz="1350" u="none" cap="none" strike="noStrike">
                <a:solidFill>
                  <a:srgbClr val="000000"/>
                </a:solidFill>
                <a:latin typeface="DM Sans"/>
                <a:ea typeface="DM Sans"/>
                <a:cs typeface="DM Sans"/>
                <a:sym typeface="DM Sans"/>
              </a:rPr>
              <a:t> </a:t>
            </a:r>
            <a:r>
              <a:rPr b="0" i="0" lang="pt-BR" sz="1350" u="none" cap="none" strike="noStrike">
                <a:solidFill>
                  <a:srgbClr val="000000"/>
                </a:solidFill>
                <a:highlight>
                  <a:srgbClr val="EAFF6A"/>
                </a:highlight>
                <a:latin typeface="DM Sans"/>
                <a:ea typeface="DM Sans"/>
                <a:cs typeface="DM Sans"/>
                <a:sym typeface="DM Sans"/>
              </a:rPr>
              <a:t>será apresentado em dois momentos</a:t>
            </a:r>
            <a:r>
              <a:rPr b="0" i="0" lang="pt-BR" sz="1350" u="none" cap="none" strike="noStrike">
                <a:solidFill>
                  <a:srgbClr val="000000"/>
                </a:solidFill>
                <a:latin typeface="DM Sans"/>
                <a:ea typeface="DM Sans"/>
                <a:cs typeface="DM Sans"/>
                <a:sym typeface="DM Sans"/>
              </a:rPr>
              <a:t>, por isso é importante fazê-lo ao longo das aulas, assim o professor dará os feedbacks e as orientações necessárias para que o projeto seja parte do seu portfólio.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7" name="Google Shape;467;p16"/>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6"/>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7"/>
          <p:cNvSpPr txBox="1"/>
          <p:nvPr/>
        </p:nvSpPr>
        <p:spPr>
          <a:xfrm>
            <a:off x="1461300" y="23807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Qual é o nosso</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rPr b="1" i="0" lang="pt-BR" sz="4000" u="sng" cap="none" strike="noStrike">
                <a:solidFill>
                  <a:schemeClr val="dk1"/>
                </a:solidFill>
                <a:latin typeface="DM Sans"/>
                <a:ea typeface="DM Sans"/>
                <a:cs typeface="DM Sans"/>
                <a:sym typeface="DM Sans"/>
              </a:rPr>
              <a:t>Projeto Final?</a:t>
            </a:r>
            <a:endParaRPr b="1" i="0" sz="4000" u="none" cap="none" strike="noStrike">
              <a:solidFill>
                <a:schemeClr val="dk1"/>
              </a:solidFill>
              <a:latin typeface="DM Sans"/>
              <a:ea typeface="DM Sans"/>
              <a:cs typeface="DM Sans"/>
              <a:sym typeface="DM Sans"/>
            </a:endParaRPr>
          </a:p>
        </p:txBody>
      </p:sp>
      <p:grpSp>
        <p:nvGrpSpPr>
          <p:cNvPr id="474" name="Google Shape;474;p17"/>
          <p:cNvGrpSpPr/>
          <p:nvPr/>
        </p:nvGrpSpPr>
        <p:grpSpPr>
          <a:xfrm>
            <a:off x="4202551" y="1469748"/>
            <a:ext cx="738900" cy="738900"/>
            <a:chOff x="7208351" y="2467173"/>
            <a:chExt cx="738900" cy="738900"/>
          </a:xfrm>
        </p:grpSpPr>
        <p:sp>
          <p:nvSpPr>
            <p:cNvPr id="475" name="Google Shape;475;p1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6" name="Google Shape;476;p17"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18"/>
          <p:cNvGrpSpPr/>
          <p:nvPr/>
        </p:nvGrpSpPr>
        <p:grpSpPr>
          <a:xfrm>
            <a:off x="472135" y="483074"/>
            <a:ext cx="401518" cy="401518"/>
            <a:chOff x="7208351" y="2467173"/>
            <a:chExt cx="738900" cy="738900"/>
          </a:xfrm>
        </p:grpSpPr>
        <p:sp>
          <p:nvSpPr>
            <p:cNvPr id="482" name="Google Shape;482;p18"/>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18"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84" name="Google Shape;484;p18"/>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Pipeline de dados</a:t>
            </a:r>
            <a:endParaRPr b="1" i="0" sz="4000" u="none" cap="none" strike="noStrike">
              <a:solidFill>
                <a:schemeClr val="dk1"/>
              </a:solidFill>
              <a:latin typeface="DM Sans"/>
              <a:ea typeface="DM Sans"/>
              <a:cs typeface="DM Sans"/>
              <a:sym typeface="DM Sans"/>
            </a:endParaRPr>
          </a:p>
        </p:txBody>
      </p:sp>
      <p:sp>
        <p:nvSpPr>
          <p:cNvPr id="485" name="Google Shape;485;p18"/>
          <p:cNvSpPr txBox="1"/>
          <p:nvPr/>
        </p:nvSpPr>
        <p:spPr>
          <a:xfrm>
            <a:off x="457350" y="2008475"/>
            <a:ext cx="4730100" cy="259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Descrição: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Construção de um pipeline de dados, que consiste em várias etapas: extração, tratamento, alertas, deploy e documentação. O objetivo geral do projeto é permitir que os dados brutos sejam coletados, processados, analisados e disponibilizados para uso em diferentes áreas de negócios. Ao final o estudante terá desenvolvido habilidades e conhecimentos em programação Python, bem como em processamento de dados, alertas em tempo real, deploy de aplicações e documentação de projetos.</a:t>
            </a:r>
            <a:endParaRPr b="0" i="0" sz="1350" u="none" cap="none" strike="noStrike">
              <a:solidFill>
                <a:srgbClr val="000000"/>
              </a:solidFill>
              <a:latin typeface="DM Sans"/>
              <a:ea typeface="DM Sans"/>
              <a:cs typeface="DM Sans"/>
              <a:sym typeface="DM Sans"/>
            </a:endParaRPr>
          </a:p>
        </p:txBody>
      </p:sp>
      <p:sp>
        <p:nvSpPr>
          <p:cNvPr id="486" name="Google Shape;486;p1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PROJETO FINAL</a:t>
            </a:r>
            <a:endParaRPr b="0" i="0" sz="1400" u="none" cap="none" strike="noStrike">
              <a:solidFill>
                <a:srgbClr val="000000"/>
              </a:solidFill>
              <a:latin typeface="DM Sans"/>
              <a:ea typeface="DM Sans"/>
              <a:cs typeface="DM Sans"/>
              <a:sym typeface="DM Sans"/>
            </a:endParaRPr>
          </a:p>
        </p:txBody>
      </p:sp>
      <p:pic>
        <p:nvPicPr>
          <p:cNvPr id="487" name="Google Shape;487;p18"/>
          <p:cNvPicPr preferRelativeResize="0"/>
          <p:nvPr/>
        </p:nvPicPr>
        <p:blipFill rotWithShape="1">
          <a:blip r:embed="rId4">
            <a:alphaModFix/>
          </a:blip>
          <a:srcRect b="0" l="0" r="0" t="0"/>
          <a:stretch/>
        </p:blipFill>
        <p:spPr>
          <a:xfrm>
            <a:off x="5505250" y="1010625"/>
            <a:ext cx="3040075" cy="312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PROJETO FINAL</a:t>
            </a:r>
            <a:endParaRPr b="0" i="0" sz="1400" u="none" cap="none" strike="noStrike">
              <a:solidFill>
                <a:srgbClr val="000000"/>
              </a:solidFill>
              <a:latin typeface="DM Sans"/>
              <a:ea typeface="DM Sans"/>
              <a:cs typeface="DM Sans"/>
              <a:sym typeface="DM Sans"/>
            </a:endParaRPr>
          </a:p>
        </p:txBody>
      </p:sp>
      <p:graphicFrame>
        <p:nvGraphicFramePr>
          <p:cNvPr id="493" name="Google Shape;493;p19"/>
          <p:cNvGraphicFramePr/>
          <p:nvPr/>
        </p:nvGraphicFramePr>
        <p:xfrm>
          <a:off x="472113" y="1534700"/>
          <a:ext cx="3000000" cy="3000000"/>
        </p:xfrm>
        <a:graphic>
          <a:graphicData uri="http://schemas.openxmlformats.org/drawingml/2006/table">
            <a:tbl>
              <a:tblPr>
                <a:noFill/>
                <a:tableStyleId>{AA1D2D52-3680-475A-A6F3-22006747AF68}</a:tableStyleId>
              </a:tblPr>
              <a:tblGrid>
                <a:gridCol w="2265725"/>
                <a:gridCol w="3263550"/>
                <a:gridCol w="2304000"/>
              </a:tblGrid>
              <a:tr h="405900">
                <a:tc>
                  <a:txBody>
                    <a:bodyPr/>
                    <a:lstStyle/>
                    <a:p>
                      <a:pPr indent="0" lvl="0" marL="0" marR="0" rtl="0" algn="ctr">
                        <a:lnSpc>
                          <a:spcPct val="100000"/>
                        </a:lnSpc>
                        <a:spcBef>
                          <a:spcPts val="0"/>
                        </a:spcBef>
                        <a:spcAft>
                          <a:spcPts val="0"/>
                        </a:spcAft>
                        <a:buClr>
                          <a:srgbClr val="000000"/>
                        </a:buClr>
                        <a:buSzPts val="1350"/>
                        <a:buFont typeface="Arial"/>
                        <a:buNone/>
                      </a:pPr>
                      <a:r>
                        <a:rPr b="1" lang="pt-BR" sz="1350" u="none" cap="none" strike="noStrike">
                          <a:latin typeface="DM Sans"/>
                          <a:ea typeface="DM Sans"/>
                          <a:cs typeface="DM Sans"/>
                          <a:sym typeface="DM Sans"/>
                        </a:rPr>
                        <a:t>Entrega</a:t>
                      </a:r>
                      <a:endParaRPr b="1" sz="135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pt-BR" sz="1350" u="none" cap="none" strike="noStrike">
                          <a:latin typeface="DM Sans"/>
                          <a:ea typeface="DM Sans"/>
                          <a:cs typeface="DM Sans"/>
                          <a:sym typeface="DM Sans"/>
                        </a:rPr>
                        <a:t>Requisito</a:t>
                      </a:r>
                      <a:endParaRPr b="1" sz="135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pt-BR" sz="1350" u="none" cap="none" strike="noStrike">
                          <a:latin typeface="DM Sans"/>
                          <a:ea typeface="DM Sans"/>
                          <a:cs typeface="DM Sans"/>
                          <a:sym typeface="DM Sans"/>
                        </a:rPr>
                        <a:t>Data</a:t>
                      </a:r>
                      <a:endParaRPr b="1" sz="135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marR="0" rtl="0" algn="l">
                        <a:lnSpc>
                          <a:spcPct val="100000"/>
                        </a:lnSpc>
                        <a:spcBef>
                          <a:spcPts val="0"/>
                        </a:spcBef>
                        <a:spcAft>
                          <a:spcPts val="0"/>
                        </a:spcAft>
                        <a:buClr>
                          <a:srgbClr val="000000"/>
                        </a:buClr>
                        <a:buSzPts val="900"/>
                        <a:buFont typeface="Arial"/>
                        <a:buNone/>
                      </a:pPr>
                      <a:r>
                        <a:rPr lang="pt-BR" sz="900" u="none" cap="none" strike="noStrike">
                          <a:latin typeface="DM Sans"/>
                          <a:ea typeface="DM Sans"/>
                          <a:cs typeface="DM Sans"/>
                          <a:sym typeface="DM Sans"/>
                        </a:rPr>
                        <a:t>1° entrega parcial</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85750" lvl="0" marL="457200" marR="0" rtl="0" algn="l">
                        <a:lnSpc>
                          <a:spcPct val="115000"/>
                        </a:lnSpc>
                        <a:spcBef>
                          <a:spcPts val="0"/>
                        </a:spcBef>
                        <a:spcAft>
                          <a:spcPts val="0"/>
                        </a:spcAft>
                        <a:buClr>
                          <a:schemeClr val="dk1"/>
                        </a:buClr>
                        <a:buSzPts val="900"/>
                        <a:buFont typeface="DM Sans"/>
                        <a:buChar char="●"/>
                      </a:pPr>
                      <a:r>
                        <a:rPr lang="pt-BR" sz="900" u="none" cap="none" strike="noStrike">
                          <a:solidFill>
                            <a:schemeClr val="dk1"/>
                          </a:solidFill>
                          <a:latin typeface="DM Sans"/>
                          <a:ea typeface="DM Sans"/>
                          <a:cs typeface="DM Sans"/>
                          <a:sym typeface="DM Sans"/>
                        </a:rPr>
                        <a:t>Escolher uma API da lista disponível; </a:t>
                      </a:r>
                      <a:endParaRPr sz="900" u="none" cap="none" strike="noStrike">
                        <a:solidFill>
                          <a:schemeClr val="dk1"/>
                        </a:solidFill>
                        <a:latin typeface="DM Sans"/>
                        <a:ea typeface="DM Sans"/>
                        <a:cs typeface="DM Sans"/>
                        <a:sym typeface="DM Sans"/>
                      </a:endParaRPr>
                    </a:p>
                    <a:p>
                      <a:pPr indent="-285750" lvl="0" marL="457200" marR="0" rtl="0" algn="l">
                        <a:lnSpc>
                          <a:spcPct val="115000"/>
                        </a:lnSpc>
                        <a:spcBef>
                          <a:spcPts val="0"/>
                        </a:spcBef>
                        <a:spcAft>
                          <a:spcPts val="0"/>
                        </a:spcAft>
                        <a:buClr>
                          <a:schemeClr val="dk1"/>
                        </a:buClr>
                        <a:buSzPts val="900"/>
                        <a:buFont typeface="DM Sans"/>
                        <a:buChar char="●"/>
                      </a:pPr>
                      <a:r>
                        <a:rPr lang="pt-BR" sz="900" u="none" cap="none" strike="noStrike">
                          <a:solidFill>
                            <a:schemeClr val="dk1"/>
                          </a:solidFill>
                          <a:latin typeface="DM Sans"/>
                          <a:ea typeface="DM Sans"/>
                          <a:cs typeface="DM Sans"/>
                          <a:sym typeface="DM Sans"/>
                        </a:rPr>
                        <a:t>Fazer a extração de pelo menos 3 tabelas;</a:t>
                      </a:r>
                      <a:endParaRPr sz="900" u="none" cap="none" strike="noStrike">
                        <a:solidFill>
                          <a:schemeClr val="dk1"/>
                        </a:solidFill>
                        <a:latin typeface="DM Sans"/>
                        <a:ea typeface="DM Sans"/>
                        <a:cs typeface="DM Sans"/>
                        <a:sym typeface="DM Sans"/>
                      </a:endParaRPr>
                    </a:p>
                    <a:p>
                      <a:pPr indent="-285750" lvl="0" marL="457200" marR="0" rtl="0" algn="l">
                        <a:lnSpc>
                          <a:spcPct val="115000"/>
                        </a:lnSpc>
                        <a:spcBef>
                          <a:spcPts val="0"/>
                        </a:spcBef>
                        <a:spcAft>
                          <a:spcPts val="0"/>
                        </a:spcAft>
                        <a:buClr>
                          <a:schemeClr val="dk1"/>
                        </a:buClr>
                        <a:buSzPts val="900"/>
                        <a:buFont typeface="DM Sans"/>
                        <a:buChar char="●"/>
                      </a:pPr>
                      <a:r>
                        <a:rPr lang="pt-BR" sz="900" u="none" cap="none" strike="noStrike">
                          <a:solidFill>
                            <a:schemeClr val="dk1"/>
                          </a:solidFill>
                          <a:latin typeface="DM Sans"/>
                          <a:ea typeface="DM Sans"/>
                          <a:cs typeface="DM Sans"/>
                          <a:sym typeface="DM Sans"/>
                        </a:rPr>
                        <a:t>Criar um alerta de erro usando a função alerta() do desafio da aula Fundamentos de programação III.</a:t>
                      </a:r>
                      <a:endParaRPr sz="900" u="none" cap="none" strike="noStrike">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lang="pt-BR" sz="900" u="none" cap="none" strike="noStrike">
                          <a:solidFill>
                            <a:schemeClr val="dk1"/>
                          </a:solidFill>
                          <a:latin typeface="DM Sans"/>
                          <a:ea typeface="DM Sans"/>
                          <a:cs typeface="DM Sans"/>
                          <a:sym typeface="DM Sans"/>
                        </a:rPr>
                        <a:t>Aula 12</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Clr>
                          <a:schemeClr val="dk1"/>
                        </a:buClr>
                        <a:buSzPts val="900"/>
                        <a:buFont typeface="Arial"/>
                        <a:buNone/>
                      </a:pPr>
                      <a:r>
                        <a:rPr lang="pt-BR" sz="900">
                          <a:solidFill>
                            <a:schemeClr val="dk1"/>
                          </a:solidFill>
                          <a:latin typeface="DM Sans"/>
                          <a:ea typeface="DM Sans"/>
                          <a:cs typeface="DM Sans"/>
                          <a:sym typeface="DM Sans"/>
                        </a:rPr>
                        <a:t>2</a:t>
                      </a:r>
                      <a:r>
                        <a:rPr lang="pt-BR" sz="900">
                          <a:solidFill>
                            <a:schemeClr val="dk1"/>
                          </a:solidFill>
                          <a:latin typeface="DM Sans"/>
                          <a:ea typeface="DM Sans"/>
                          <a:cs typeface="DM Sans"/>
                          <a:sym typeface="DM Sans"/>
                        </a:rPr>
                        <a:t>° entrega parcial</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285750" lvl="0" marL="457200" marR="0" rtl="0" algn="l">
                        <a:lnSpc>
                          <a:spcPct val="115000"/>
                        </a:lnSpc>
                        <a:spcBef>
                          <a:spcPts val="0"/>
                        </a:spcBef>
                        <a:spcAft>
                          <a:spcPts val="0"/>
                        </a:spcAft>
                        <a:buClr>
                          <a:schemeClr val="dk1"/>
                        </a:buClr>
                        <a:buSzPts val="900"/>
                        <a:buFont typeface="DM Sans"/>
                        <a:buChar char="●"/>
                      </a:pPr>
                      <a:r>
                        <a:rPr lang="pt-BR" sz="900">
                          <a:solidFill>
                            <a:schemeClr val="dk1"/>
                          </a:solidFill>
                          <a:latin typeface="DM Sans"/>
                          <a:ea typeface="DM Sans"/>
                          <a:cs typeface="DM Sans"/>
                          <a:sym typeface="DM Sans"/>
                        </a:rPr>
                        <a:t>Documentação</a:t>
                      </a:r>
                      <a:r>
                        <a:rPr lang="pt-BR" sz="900">
                          <a:solidFill>
                            <a:schemeClr val="dk1"/>
                          </a:solidFill>
                          <a:latin typeface="DM Sans"/>
                          <a:ea typeface="DM Sans"/>
                          <a:cs typeface="DM Sans"/>
                          <a:sym typeface="DM Sans"/>
                        </a:rPr>
                        <a:t> do projeto</a:t>
                      </a:r>
                      <a:endParaRPr sz="900" u="none" cap="none" strike="noStrike">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pt-BR" sz="900" u="none" cap="none" strike="noStrike">
                          <a:solidFill>
                            <a:schemeClr val="dk1"/>
                          </a:solidFill>
                          <a:latin typeface="DM Sans"/>
                          <a:ea typeface="DM Sans"/>
                          <a:cs typeface="DM Sans"/>
                          <a:sym typeface="DM Sans"/>
                        </a:rPr>
                        <a:t>Aula </a:t>
                      </a:r>
                      <a:r>
                        <a:rPr lang="pt-BR" sz="900">
                          <a:solidFill>
                            <a:schemeClr val="dk1"/>
                          </a:solidFill>
                          <a:latin typeface="DM Sans"/>
                          <a:ea typeface="DM Sans"/>
                          <a:cs typeface="DM Sans"/>
                          <a:sym typeface="DM Sans"/>
                        </a:rPr>
                        <a:t>18</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marR="0" rtl="0" algn="l">
                        <a:lnSpc>
                          <a:spcPct val="100000"/>
                        </a:lnSpc>
                        <a:spcBef>
                          <a:spcPts val="0"/>
                        </a:spcBef>
                        <a:spcAft>
                          <a:spcPts val="0"/>
                        </a:spcAft>
                        <a:buClr>
                          <a:srgbClr val="000000"/>
                        </a:buClr>
                        <a:buSzPts val="900"/>
                        <a:buFont typeface="Arial"/>
                        <a:buNone/>
                      </a:pPr>
                      <a:r>
                        <a:rPr lang="pt-BR" sz="900" u="none" cap="none" strike="noStrike">
                          <a:latin typeface="DM Sans"/>
                          <a:ea typeface="DM Sans"/>
                          <a:cs typeface="DM Sans"/>
                          <a:sym typeface="DM Sans"/>
                        </a:rPr>
                        <a:t>Entrega do projeto final</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85750" lvl="0" marL="457200" marR="0" rtl="0" algn="l">
                        <a:lnSpc>
                          <a:spcPct val="115000"/>
                        </a:lnSpc>
                        <a:spcBef>
                          <a:spcPts val="0"/>
                        </a:spcBef>
                        <a:spcAft>
                          <a:spcPts val="0"/>
                        </a:spcAft>
                        <a:buClr>
                          <a:schemeClr val="dk1"/>
                        </a:buClr>
                        <a:buSzPts val="900"/>
                        <a:buFont typeface="DM Sans"/>
                        <a:buChar char="●"/>
                      </a:pPr>
                      <a:r>
                        <a:rPr lang="pt-BR" sz="900">
                          <a:solidFill>
                            <a:schemeClr val="dk1"/>
                          </a:solidFill>
                          <a:latin typeface="DM Sans"/>
                          <a:ea typeface="DM Sans"/>
                          <a:cs typeface="DM Sans"/>
                          <a:sym typeface="DM Sans"/>
                        </a:rPr>
                        <a:t>Apresentação</a:t>
                      </a:r>
                      <a:r>
                        <a:rPr lang="pt-BR" sz="900">
                          <a:solidFill>
                            <a:schemeClr val="dk1"/>
                          </a:solidFill>
                          <a:latin typeface="DM Sans"/>
                          <a:ea typeface="DM Sans"/>
                          <a:cs typeface="DM Sans"/>
                          <a:sym typeface="DM Sans"/>
                        </a:rPr>
                        <a:t> do projeto final pelas equipes</a:t>
                      </a:r>
                      <a:endParaRPr sz="900" u="none" cap="none" strike="noStrike">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pt-BR" sz="900" u="none" cap="none" strike="noStrike">
                          <a:solidFill>
                            <a:schemeClr val="dk1"/>
                          </a:solidFill>
                          <a:latin typeface="DM Sans"/>
                          <a:ea typeface="DM Sans"/>
                          <a:cs typeface="DM Sans"/>
                          <a:sym typeface="DM Sans"/>
                        </a:rPr>
                        <a:t>Aula 2</a:t>
                      </a:r>
                      <a:r>
                        <a:rPr lang="pt-BR" sz="900">
                          <a:solidFill>
                            <a:schemeClr val="dk1"/>
                          </a:solidFill>
                          <a:latin typeface="DM Sans"/>
                          <a:ea typeface="DM Sans"/>
                          <a:cs typeface="DM Sans"/>
                          <a:sym typeface="DM Sans"/>
                        </a:rPr>
                        <a:t>0</a:t>
                      </a:r>
                      <a:endParaRPr sz="900" u="none" cap="none" strike="noStrike">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bl>
          </a:graphicData>
        </a:graphic>
      </p:graphicFrame>
      <p:grpSp>
        <p:nvGrpSpPr>
          <p:cNvPr id="494" name="Google Shape;494;p19"/>
          <p:cNvGrpSpPr/>
          <p:nvPr/>
        </p:nvGrpSpPr>
        <p:grpSpPr>
          <a:xfrm>
            <a:off x="472135" y="483074"/>
            <a:ext cx="401518" cy="401518"/>
            <a:chOff x="7208351" y="2467173"/>
            <a:chExt cx="738900" cy="738900"/>
          </a:xfrm>
        </p:grpSpPr>
        <p:sp>
          <p:nvSpPr>
            <p:cNvPr id="495" name="Google Shape;495;p19"/>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19"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315" name="Google Shape;315;p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316" name="Google Shape;316;p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20"/>
          <p:cNvSpPr txBox="1"/>
          <p:nvPr/>
        </p:nvSpPr>
        <p:spPr>
          <a:xfrm>
            <a:off x="457350" y="1034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Projetos de nossos estudantes</a:t>
            </a:r>
            <a:endParaRPr b="1" i="0" sz="4000" u="none" cap="none" strike="noStrike">
              <a:solidFill>
                <a:schemeClr val="dk1"/>
              </a:solidFill>
              <a:latin typeface="DM Sans"/>
              <a:ea typeface="DM Sans"/>
              <a:cs typeface="DM Sans"/>
              <a:sym typeface="DM Sans"/>
            </a:endParaRPr>
          </a:p>
        </p:txBody>
      </p:sp>
      <p:sp>
        <p:nvSpPr>
          <p:cNvPr id="502" name="Google Shape;502;p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PROJETO FINAL</a:t>
            </a:r>
            <a:endParaRPr b="0" i="0" sz="1400" u="none" cap="none" strike="noStrike">
              <a:solidFill>
                <a:srgbClr val="000000"/>
              </a:solidFill>
              <a:latin typeface="DM Sans"/>
              <a:ea typeface="DM Sans"/>
              <a:cs typeface="DM Sans"/>
              <a:sym typeface="DM Sans"/>
            </a:endParaRPr>
          </a:p>
        </p:txBody>
      </p:sp>
      <p:pic>
        <p:nvPicPr>
          <p:cNvPr id="503" name="Google Shape;503;p20" title="gif de oveja animada haciendo el gesto de &quot;ok&quot;"/>
          <p:cNvPicPr preferRelativeResize="0"/>
          <p:nvPr/>
        </p:nvPicPr>
        <p:blipFill rotWithShape="1">
          <a:blip r:embed="rId3">
            <a:alphaModFix/>
          </a:blip>
          <a:srcRect b="0" l="0" r="0" t="0"/>
          <a:stretch/>
        </p:blipFill>
        <p:spPr>
          <a:xfrm>
            <a:off x="5085174" y="2301538"/>
            <a:ext cx="2497675" cy="1960675"/>
          </a:xfrm>
          <a:prstGeom prst="rect">
            <a:avLst/>
          </a:prstGeom>
          <a:noFill/>
          <a:ln>
            <a:noFill/>
          </a:ln>
        </p:spPr>
      </p:pic>
      <p:grpSp>
        <p:nvGrpSpPr>
          <p:cNvPr id="504" name="Google Shape;504;p20"/>
          <p:cNvGrpSpPr/>
          <p:nvPr/>
        </p:nvGrpSpPr>
        <p:grpSpPr>
          <a:xfrm>
            <a:off x="472135" y="483074"/>
            <a:ext cx="401518" cy="401518"/>
            <a:chOff x="7208351" y="2467173"/>
            <a:chExt cx="738900" cy="738900"/>
          </a:xfrm>
        </p:grpSpPr>
        <p:sp>
          <p:nvSpPr>
            <p:cNvPr id="505" name="Google Shape;505;p2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20" title="ícono de proyecto final"/>
            <p:cNvPicPr preferRelativeResize="0"/>
            <p:nvPr/>
          </p:nvPicPr>
          <p:blipFill rotWithShape="1">
            <a:blip r:embed="rId4">
              <a:alphaModFix/>
            </a:blip>
            <a:srcRect b="0" l="0" r="0" t="0"/>
            <a:stretch/>
          </p:blipFill>
          <p:spPr>
            <a:xfrm>
              <a:off x="7352500" y="2611301"/>
              <a:ext cx="450600" cy="450622"/>
            </a:xfrm>
            <a:prstGeom prst="rect">
              <a:avLst/>
            </a:prstGeom>
            <a:noFill/>
            <a:ln>
              <a:noFill/>
            </a:ln>
          </p:spPr>
        </p:pic>
      </p:grpSp>
      <p:sp>
        <p:nvSpPr>
          <p:cNvPr id="507" name="Google Shape;507;p20"/>
          <p:cNvSpPr txBox="1"/>
          <p:nvPr/>
        </p:nvSpPr>
        <p:spPr>
          <a:xfrm>
            <a:off x="517450" y="1730475"/>
            <a:ext cx="4362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Abaixo você encontra projetos finais desenvolvidos pelos estudantes Coder </a:t>
            </a:r>
            <a:endParaRPr b="0" i="0" sz="1350" u="none" cap="none" strike="noStrike">
              <a:solidFill>
                <a:srgbClr val="000000"/>
              </a:solidFill>
              <a:latin typeface="DM Sans"/>
              <a:ea typeface="DM Sans"/>
              <a:cs typeface="DM Sans"/>
              <a:sym typeface="DM Sans"/>
            </a:endParaRPr>
          </a:p>
          <a:p>
            <a:pPr indent="-180975" lvl="0" marL="269999" marR="0" rtl="0" algn="l">
              <a:lnSpc>
                <a:spcPct val="15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Projeto 1 </a:t>
            </a:r>
            <a:endParaRPr b="0" i="0" sz="1350" u="none" cap="none" strike="noStrike">
              <a:solidFill>
                <a:srgbClr val="000000"/>
              </a:solidFill>
              <a:latin typeface="DM Sans"/>
              <a:ea typeface="DM Sans"/>
              <a:cs typeface="DM Sans"/>
              <a:sym typeface="DM Sans"/>
            </a:endParaRPr>
          </a:p>
          <a:p>
            <a:pPr indent="-180975" lvl="0" marL="269999" marR="0" rtl="0" algn="l">
              <a:lnSpc>
                <a:spcPct val="15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Projeto 2</a:t>
            </a:r>
            <a:endParaRPr b="0" i="0" sz="1350" u="none" cap="none" strike="noStrike">
              <a:solidFill>
                <a:srgbClr val="000000"/>
              </a:solidFill>
              <a:latin typeface="DM Sans"/>
              <a:ea typeface="DM Sans"/>
              <a:cs typeface="DM Sans"/>
              <a:sym typeface="DM Sans"/>
            </a:endParaRPr>
          </a:p>
          <a:p>
            <a:pPr indent="-180975" lvl="0" marL="269999" marR="0" rtl="0" algn="l">
              <a:lnSpc>
                <a:spcPct val="15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Projeto 3</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Estudantes desse curso de turmas anteriores.</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Esperamos que seja inspirador!</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 name="Shape 511"/>
        <p:cNvGrpSpPr/>
        <p:nvPr/>
      </p:nvGrpSpPr>
      <p:grpSpPr>
        <a:xfrm>
          <a:off x="0" y="0"/>
          <a:ext cx="0" cy="0"/>
          <a:chOff x="0" y="0"/>
          <a:chExt cx="0" cy="0"/>
        </a:xfrm>
      </p:grpSpPr>
      <p:sp>
        <p:nvSpPr>
          <p:cNvPr id="512" name="Google Shape;512;p21"/>
          <p:cNvSpPr txBox="1"/>
          <p:nvPr/>
        </p:nvSpPr>
        <p:spPr>
          <a:xfrm>
            <a:off x="501450" y="10055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Projeto final</a:t>
            </a:r>
            <a:endParaRPr b="1" i="0" sz="4000" u="none" cap="none" strike="noStrike">
              <a:solidFill>
                <a:schemeClr val="dk1"/>
              </a:solidFill>
              <a:latin typeface="DM Sans"/>
              <a:ea typeface="DM Sans"/>
              <a:cs typeface="DM Sans"/>
              <a:sym typeface="DM Sans"/>
            </a:endParaRPr>
          </a:p>
        </p:txBody>
      </p:sp>
      <p:sp>
        <p:nvSpPr>
          <p:cNvPr id="513" name="Google Shape;513;p21"/>
          <p:cNvSpPr txBox="1"/>
          <p:nvPr/>
        </p:nvSpPr>
        <p:spPr>
          <a:xfrm>
            <a:off x="501450" y="1768825"/>
            <a:ext cx="4730100" cy="2673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Helvetica Neue"/>
              <a:buChar char="✓"/>
            </a:pPr>
            <a:r>
              <a:rPr b="0" i="0" lang="pt-BR" sz="1350" u="none" cap="none" strike="noStrike">
                <a:solidFill>
                  <a:schemeClr val="dk1"/>
                </a:solidFill>
                <a:latin typeface="DM Sans"/>
                <a:ea typeface="DM Sans"/>
                <a:cs typeface="DM Sans"/>
                <a:sym typeface="DM Sans"/>
              </a:rPr>
              <a:t>O projeto final e as entregas parciais do projeto final </a:t>
            </a:r>
            <a:r>
              <a:rPr b="1" i="0" lang="pt-BR" sz="1350" u="none" cap="none" strike="noStrike">
                <a:solidFill>
                  <a:schemeClr val="dk1"/>
                </a:solidFill>
                <a:latin typeface="DM Sans"/>
                <a:ea typeface="DM Sans"/>
                <a:cs typeface="DM Sans"/>
                <a:sym typeface="DM Sans"/>
              </a:rPr>
              <a:t>são realizados em grupo ou de forma individual. </a:t>
            </a:r>
            <a:r>
              <a:rPr b="0" i="0" lang="pt-BR" sz="1350" u="none" cap="none" strike="noStrike">
                <a:solidFill>
                  <a:schemeClr val="dk1"/>
                </a:solidFill>
                <a:highlight>
                  <a:srgbClr val="EAFF6A"/>
                </a:highlight>
                <a:latin typeface="DM Sans"/>
                <a:ea typeface="DM Sans"/>
                <a:cs typeface="DM Sans"/>
                <a:sym typeface="DM Sans"/>
              </a:rPr>
              <a:t>Quem optar por realizar o trabalho em grupo precisa informar à pessoa professora!</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dk2"/>
              </a:buClr>
              <a:buSzPts val="1350"/>
              <a:buFont typeface="Helvetica Neue"/>
              <a:buChar char="✓"/>
            </a:pPr>
            <a:r>
              <a:rPr b="0" i="0" lang="pt-BR" sz="1350" u="none" cap="none" strike="noStrike">
                <a:solidFill>
                  <a:schemeClr val="dk1"/>
                </a:solidFill>
                <a:latin typeface="DM Sans"/>
                <a:ea typeface="DM Sans"/>
                <a:cs typeface="DM Sans"/>
                <a:sym typeface="DM Sans"/>
              </a:rPr>
              <a:t>Os temas são </a:t>
            </a:r>
            <a:r>
              <a:rPr b="1" i="0" lang="pt-BR" sz="1350" u="none" cap="none" strike="noStrike">
                <a:solidFill>
                  <a:schemeClr val="dk1"/>
                </a:solidFill>
                <a:latin typeface="DM Sans"/>
                <a:ea typeface="DM Sans"/>
                <a:cs typeface="DM Sans"/>
                <a:sym typeface="DM Sans"/>
              </a:rPr>
              <a:t>escolhidos por vocês </a:t>
            </a:r>
            <a:r>
              <a:rPr b="0" i="0" lang="pt-BR" sz="1350" u="none" cap="none" strike="noStrike">
                <a:solidFill>
                  <a:schemeClr val="dk1"/>
                </a:solidFill>
                <a:latin typeface="DM Sans"/>
                <a:ea typeface="DM Sans"/>
                <a:cs typeface="DM Sans"/>
                <a:sym typeface="DM Sans"/>
              </a:rPr>
              <a:t>com base em assuntos atuais e relevantes.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800"/>
              </a:spcBef>
              <a:spcAft>
                <a:spcPts val="0"/>
              </a:spcAft>
              <a:buClr>
                <a:schemeClr val="dk2"/>
              </a:buClr>
              <a:buSzPts val="1350"/>
              <a:buFont typeface="DM Sans"/>
              <a:buChar char="✓"/>
            </a:pPr>
            <a:r>
              <a:rPr b="0" i="0" lang="pt-BR" sz="1350" u="none" cap="none" strike="noStrike">
                <a:solidFill>
                  <a:schemeClr val="dk1"/>
                </a:solidFill>
                <a:latin typeface="DM Sans"/>
                <a:ea typeface="DM Sans"/>
                <a:cs typeface="DM Sans"/>
                <a:sym typeface="DM Sans"/>
              </a:rPr>
              <a:t>Todos os integrantes podem divulgar o projeto como </a:t>
            </a:r>
            <a:r>
              <a:rPr b="1" i="0" lang="pt-BR" sz="1350" u="none" cap="none" strike="noStrike">
                <a:solidFill>
                  <a:schemeClr val="dk1"/>
                </a:solidFill>
                <a:latin typeface="DM Sans"/>
                <a:ea typeface="DM Sans"/>
                <a:cs typeface="DM Sans"/>
                <a:sym typeface="DM Sans"/>
              </a:rPr>
              <a:t>portfólio</a:t>
            </a:r>
            <a:endParaRPr b="0" i="0" sz="1350" u="none" cap="none" strike="noStrike">
              <a:solidFill>
                <a:schemeClr val="dk1"/>
              </a:solidFill>
              <a:latin typeface="DM Sans"/>
              <a:ea typeface="DM Sans"/>
              <a:cs typeface="DM Sans"/>
              <a:sym typeface="DM Sans"/>
            </a:endParaRPr>
          </a:p>
        </p:txBody>
      </p:sp>
      <p:pic>
        <p:nvPicPr>
          <p:cNvPr id="514" name="Google Shape;514;p21"/>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515" name="Google Shape;515;p21"/>
          <p:cNvPicPr preferRelativeResize="0"/>
          <p:nvPr/>
        </p:nvPicPr>
        <p:blipFill rotWithShape="1">
          <a:blip r:embed="rId4">
            <a:alphaModFix/>
          </a:blip>
          <a:srcRect b="0" l="0" r="0" t="0"/>
          <a:stretch/>
        </p:blipFill>
        <p:spPr>
          <a:xfrm>
            <a:off x="7758388" y="4692275"/>
            <a:ext cx="1150750" cy="267575"/>
          </a:xfrm>
          <a:prstGeom prst="rect">
            <a:avLst/>
          </a:prstGeom>
          <a:noFill/>
          <a:ln>
            <a:noFill/>
          </a:ln>
        </p:spPr>
      </p:pic>
      <p:sp>
        <p:nvSpPr>
          <p:cNvPr id="516" name="Google Shape;516;p21"/>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pic>
        <p:nvPicPr>
          <p:cNvPr id="522" name="Google Shape;522;p22"/>
          <p:cNvPicPr preferRelativeResize="0"/>
          <p:nvPr/>
        </p:nvPicPr>
        <p:blipFill rotWithShape="1">
          <a:blip r:embed="rId3">
            <a:alphaModFix/>
          </a:blip>
          <a:srcRect b="0" l="0" r="0" t="0"/>
          <a:stretch/>
        </p:blipFill>
        <p:spPr>
          <a:xfrm>
            <a:off x="7758388" y="4692275"/>
            <a:ext cx="1150750" cy="267575"/>
          </a:xfrm>
          <a:prstGeom prst="rect">
            <a:avLst/>
          </a:prstGeom>
          <a:noFill/>
          <a:ln>
            <a:noFill/>
          </a:ln>
        </p:spPr>
      </p:pic>
      <p:sp>
        <p:nvSpPr>
          <p:cNvPr id="523" name="Google Shape;523;p22"/>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000000"/>
                </a:solidFill>
                <a:latin typeface="DM Sans"/>
                <a:ea typeface="DM Sans"/>
                <a:cs typeface="DM Sans"/>
                <a:sym typeface="DM Sans"/>
              </a:rPr>
              <a:t>Projeto final</a:t>
            </a:r>
            <a:endParaRPr b="1" i="0" sz="4000" u="none" cap="none" strike="noStrike">
              <a:solidFill>
                <a:srgbClr val="000000"/>
              </a:solidFill>
              <a:latin typeface="DM Sans"/>
              <a:ea typeface="DM Sans"/>
              <a:cs typeface="DM Sans"/>
              <a:sym typeface="DM Sans"/>
            </a:endParaRPr>
          </a:p>
        </p:txBody>
      </p:sp>
      <p:sp>
        <p:nvSpPr>
          <p:cNvPr id="524" name="Google Shape;524;p22"/>
          <p:cNvSpPr txBox="1"/>
          <p:nvPr/>
        </p:nvSpPr>
        <p:spPr>
          <a:xfrm>
            <a:off x="487350" y="1820650"/>
            <a:ext cx="6898500" cy="278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Durante a jornada do curso você terá a construção do seu projeto final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80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A cada aula você terá um novo conhecimento demonstrado para assim  ir criando as etapas do seu projeto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É </a:t>
            </a:r>
            <a:r>
              <a:rPr b="1" i="0" lang="pt-BR" sz="1350" u="none" cap="none" strike="noStrike">
                <a:solidFill>
                  <a:srgbClr val="000000"/>
                </a:solidFill>
                <a:latin typeface="DM Sans"/>
                <a:ea typeface="DM Sans"/>
                <a:cs typeface="DM Sans"/>
                <a:sym typeface="DM Sans"/>
              </a:rPr>
              <a:t>SUPER IMPORTANTE</a:t>
            </a:r>
            <a:r>
              <a:rPr b="0" i="0" lang="pt-BR" sz="1350" u="none" cap="none" strike="noStrike">
                <a:solidFill>
                  <a:srgbClr val="000000"/>
                </a:solidFill>
                <a:latin typeface="DM Sans"/>
                <a:ea typeface="DM Sans"/>
                <a:cs typeface="DM Sans"/>
                <a:sym typeface="DM Sans"/>
              </a:rPr>
              <a:t> que você não deixe essa construção para última hora:</a:t>
            </a:r>
            <a:endParaRPr b="0" i="0" sz="1350" u="none" cap="none" strike="noStrike">
              <a:solidFill>
                <a:srgbClr val="000000"/>
              </a:solidFill>
              <a:latin typeface="DM Sans"/>
              <a:ea typeface="DM Sans"/>
              <a:cs typeface="DM Sans"/>
              <a:sym typeface="DM Sans"/>
            </a:endParaRPr>
          </a:p>
          <a:p>
            <a:pPr indent="-314325" lvl="1" marL="9144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Ao final das aulas você terá a indicação de próximos passos e ações esperadas</a:t>
            </a:r>
            <a:endParaRPr b="0" i="0" sz="1350" u="none" cap="none" strike="noStrike">
              <a:solidFill>
                <a:srgbClr val="000000"/>
              </a:solidFill>
              <a:latin typeface="DM Sans"/>
              <a:ea typeface="DM Sans"/>
              <a:cs typeface="DM Sans"/>
              <a:sym typeface="DM Sans"/>
            </a:endParaRPr>
          </a:p>
          <a:p>
            <a:pPr indent="-314325" lvl="1" marL="9144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Sempre haverão espaços para tira dúvida do projeto a cada aula, não deixe de levar dúvidas sobre a execução de cada etapa</a:t>
            </a:r>
            <a:endParaRPr b="0" i="0" sz="1350" u="none" cap="none" strike="noStrike">
              <a:solidFill>
                <a:srgbClr val="000000"/>
              </a:solidFill>
              <a:latin typeface="DM Sans"/>
              <a:ea typeface="DM Sans"/>
              <a:cs typeface="DM Sans"/>
              <a:sym typeface="DM Sans"/>
            </a:endParaRPr>
          </a:p>
          <a:p>
            <a:pPr indent="-314325" lvl="1" marL="914400" marR="0" rtl="0" algn="l">
              <a:lnSpc>
                <a:spcPct val="100000"/>
              </a:lnSpc>
              <a:spcBef>
                <a:spcPts val="0"/>
              </a:spcBef>
              <a:spcAft>
                <a:spcPts val="0"/>
              </a:spcAft>
              <a:buClr>
                <a:srgbClr val="000000"/>
              </a:buClr>
              <a:buSzPts val="1350"/>
              <a:buFont typeface="DM Sans"/>
              <a:buChar char="-"/>
            </a:pPr>
            <a:r>
              <a:rPr b="0" i="0" lang="pt-BR" sz="1350" u="none" cap="none" strike="noStrike">
                <a:solidFill>
                  <a:srgbClr val="000000"/>
                </a:solidFill>
                <a:latin typeface="DM Sans"/>
                <a:ea typeface="DM Sans"/>
                <a:cs typeface="DM Sans"/>
                <a:sym typeface="DM Sans"/>
              </a:rPr>
              <a:t>Durante o curso você terá entregas parciais do seu projeto, mas não é necessário esperar até o momento dessa entrega para realizar as tarefas. Lembre-se de aproveitar todo o tempo de curso para não ficar sobrecarregado quando tiver uma entrega.</a:t>
            </a:r>
            <a:endParaRPr b="0" i="0" sz="1350" u="none" cap="none" strike="noStrike">
              <a:solidFill>
                <a:srgbClr val="000000"/>
              </a:solidFill>
              <a:latin typeface="DM Sans"/>
              <a:ea typeface="DM Sans"/>
              <a:cs typeface="DM Sans"/>
              <a:sym typeface="DM Sans"/>
            </a:endParaRPr>
          </a:p>
        </p:txBody>
      </p:sp>
      <p:sp>
        <p:nvSpPr>
          <p:cNvPr id="525" name="Google Shape;525;p22"/>
          <p:cNvSpPr/>
          <p:nvPr/>
        </p:nvSpPr>
        <p:spPr>
          <a:xfrm>
            <a:off x="588525" y="686550"/>
            <a:ext cx="2991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2"/>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000000"/>
                </a:solidFill>
                <a:latin typeface="DM Sans"/>
                <a:ea typeface="DM Sans"/>
                <a:cs typeface="DM Sans"/>
                <a:sym typeface="DM Sans"/>
              </a:rPr>
              <a:t>ATIVIDADES E PROJETO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pic>
        <p:nvPicPr>
          <p:cNvPr id="531" name="Google Shape;531;p23"/>
          <p:cNvPicPr preferRelativeResize="0"/>
          <p:nvPr/>
        </p:nvPicPr>
        <p:blipFill rotWithShape="1">
          <a:blip r:embed="rId3">
            <a:alphaModFix/>
          </a:blip>
          <a:srcRect b="0" l="0" r="0" t="0"/>
          <a:stretch/>
        </p:blipFill>
        <p:spPr>
          <a:xfrm>
            <a:off x="7758388" y="4692275"/>
            <a:ext cx="1150750" cy="267575"/>
          </a:xfrm>
          <a:prstGeom prst="rect">
            <a:avLst/>
          </a:prstGeom>
          <a:noFill/>
          <a:ln>
            <a:noFill/>
          </a:ln>
        </p:spPr>
      </p:pic>
      <p:sp>
        <p:nvSpPr>
          <p:cNvPr id="532" name="Google Shape;532;p23"/>
          <p:cNvSpPr txBox="1"/>
          <p:nvPr/>
        </p:nvSpPr>
        <p:spPr>
          <a:xfrm>
            <a:off x="1154400" y="1215900"/>
            <a:ext cx="6835200" cy="271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50"/>
              <a:buFont typeface="Arial"/>
              <a:buNone/>
            </a:pPr>
            <a:r>
              <a:rPr b="0" i="0" lang="pt-BR" sz="2250" u="none" cap="none" strike="noStrike">
                <a:solidFill>
                  <a:srgbClr val="000000"/>
                </a:solidFill>
                <a:latin typeface="DM Sans"/>
                <a:ea typeface="DM Sans"/>
                <a:cs typeface="DM Sans"/>
                <a:sym typeface="DM Sans"/>
              </a:rPr>
              <a:t>O projeto final é o </a:t>
            </a:r>
            <a:r>
              <a:rPr b="0" i="0" lang="pt-BR" sz="2250" u="none" cap="none" strike="noStrike">
                <a:solidFill>
                  <a:srgbClr val="000000"/>
                </a:solidFill>
                <a:highlight>
                  <a:srgbClr val="EAFF6A"/>
                </a:highlight>
                <a:latin typeface="DM Sans"/>
                <a:ea typeface="DM Sans"/>
                <a:cs typeface="DM Sans"/>
                <a:sym typeface="DM Sans"/>
              </a:rPr>
              <a:t>“produto”</a:t>
            </a:r>
            <a:r>
              <a:rPr b="0" i="0" lang="pt-BR" sz="2250" u="none" cap="none" strike="noStrike">
                <a:solidFill>
                  <a:srgbClr val="000000"/>
                </a:solidFill>
                <a:latin typeface="DM Sans"/>
                <a:ea typeface="DM Sans"/>
                <a:cs typeface="DM Sans"/>
                <a:sym typeface="DM Sans"/>
              </a:rPr>
              <a:t> que você poderá adicionar no seu portfólio para </a:t>
            </a:r>
            <a:r>
              <a:rPr b="1" i="0" lang="pt-BR" sz="2250" u="none" cap="none" strike="noStrike">
                <a:solidFill>
                  <a:srgbClr val="000000"/>
                </a:solidFill>
                <a:latin typeface="DM Sans"/>
                <a:ea typeface="DM Sans"/>
                <a:cs typeface="DM Sans"/>
                <a:sym typeface="DM Sans"/>
              </a:rPr>
              <a:t>fazer sua migração de carreira ou mudar de emprego</a:t>
            </a:r>
            <a:r>
              <a:rPr b="0" i="0" lang="pt-BR" sz="2250" u="none" cap="none" strike="noStrike">
                <a:solidFill>
                  <a:srgbClr val="000000"/>
                </a:solidFill>
                <a:latin typeface="DM Sans"/>
                <a:ea typeface="DM Sans"/>
                <a:cs typeface="DM Sans"/>
                <a:sym typeface="DM Sans"/>
              </a:rPr>
              <a:t>, por isso é importante realizá-lo com dedicação e excelência!</a:t>
            </a:r>
            <a:endParaRPr b="0" i="0" sz="225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2250"/>
              <a:buFont typeface="Arial"/>
              <a:buNone/>
            </a:pPr>
            <a:r>
              <a:rPr b="0" i="0" lang="pt-BR" sz="2250" u="none" cap="none" strike="noStrike">
                <a:solidFill>
                  <a:srgbClr val="000000"/>
                </a:solidFill>
                <a:latin typeface="DM Sans"/>
                <a:ea typeface="DM Sans"/>
                <a:cs typeface="DM Sans"/>
                <a:sym typeface="DM Sans"/>
              </a:rPr>
              <a:t>O melhor aproveitamento da jornada depende de você! 🚀</a:t>
            </a:r>
            <a:endParaRPr b="0" i="0" sz="22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4"/>
          <p:cNvSpPr txBox="1"/>
          <p:nvPr/>
        </p:nvSpPr>
        <p:spPr>
          <a:xfrm>
            <a:off x="0" y="2133150"/>
            <a:ext cx="914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111111"/>
                </a:solidFill>
                <a:latin typeface="DM Sans"/>
                <a:ea typeface="DM Sans"/>
                <a:cs typeface="DM Sans"/>
                <a:sym typeface="DM Sans"/>
              </a:rPr>
              <a:t>Feedbacks</a:t>
            </a:r>
            <a:endParaRPr b="1" i="0" sz="4000" u="none" cap="none" strike="noStrike">
              <a:solidFill>
                <a:srgbClr val="11111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25"/>
          <p:cNvSpPr txBox="1"/>
          <p:nvPr/>
        </p:nvSpPr>
        <p:spPr>
          <a:xfrm>
            <a:off x="960487" y="861650"/>
            <a:ext cx="7223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DM Sans"/>
                <a:ea typeface="DM Sans"/>
                <a:cs typeface="DM Sans"/>
                <a:sym typeface="DM Sans"/>
              </a:rPr>
              <a:t>Qual a importância</a:t>
            </a:r>
            <a:endParaRPr b="1" i="0" sz="36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600"/>
              <a:buFont typeface="Arial"/>
              <a:buNone/>
            </a:pPr>
            <a:r>
              <a:rPr b="1" i="0" lang="pt-BR" sz="3600" u="none" cap="none" strike="noStrike">
                <a:solidFill>
                  <a:schemeClr val="lt1"/>
                </a:solidFill>
                <a:latin typeface="DM Sans"/>
                <a:ea typeface="DM Sans"/>
                <a:cs typeface="DM Sans"/>
                <a:sym typeface="DM Sans"/>
              </a:rPr>
              <a:t>de preencher o </a:t>
            </a:r>
            <a:r>
              <a:rPr b="1" i="0" lang="pt-BR" sz="3600" u="none" cap="none" strike="noStrike">
                <a:solidFill>
                  <a:srgbClr val="EAFF6A"/>
                </a:solidFill>
                <a:latin typeface="DM Sans"/>
                <a:ea typeface="DM Sans"/>
                <a:cs typeface="DM Sans"/>
                <a:sym typeface="DM Sans"/>
              </a:rPr>
              <a:t>feedback?</a:t>
            </a:r>
            <a:endParaRPr b="1" i="0" sz="3600" u="none" cap="none" strike="noStrike">
              <a:solidFill>
                <a:srgbClr val="EAFF6A"/>
              </a:solidFill>
              <a:latin typeface="DM Sans"/>
              <a:ea typeface="DM Sans"/>
              <a:cs typeface="DM Sans"/>
              <a:sym typeface="DM Sans"/>
            </a:endParaRPr>
          </a:p>
        </p:txBody>
      </p:sp>
      <p:pic>
        <p:nvPicPr>
          <p:cNvPr id="543" name="Google Shape;543;p25"/>
          <p:cNvPicPr preferRelativeResize="0"/>
          <p:nvPr/>
        </p:nvPicPr>
        <p:blipFill rotWithShape="1">
          <a:blip r:embed="rId4">
            <a:alphaModFix/>
          </a:blip>
          <a:srcRect b="0" l="0" r="0" t="0"/>
          <a:stretch/>
        </p:blipFill>
        <p:spPr>
          <a:xfrm>
            <a:off x="1768075" y="2230850"/>
            <a:ext cx="5706076" cy="2212225"/>
          </a:xfrm>
          <a:prstGeom prst="rect">
            <a:avLst/>
          </a:prstGeom>
          <a:noFill/>
          <a:ln>
            <a:noFill/>
          </a:ln>
        </p:spPr>
      </p:pic>
      <p:sp>
        <p:nvSpPr>
          <p:cNvPr id="544" name="Google Shape;544;p25"/>
          <p:cNvSpPr txBox="1"/>
          <p:nvPr/>
        </p:nvSpPr>
        <p:spPr>
          <a:xfrm>
            <a:off x="2609875" y="2408775"/>
            <a:ext cx="4613100" cy="2015700"/>
          </a:xfrm>
          <a:prstGeom prst="rect">
            <a:avLst/>
          </a:prstGeom>
          <a:noFill/>
          <a:ln>
            <a:noFill/>
          </a:ln>
        </p:spPr>
        <p:txBody>
          <a:bodyPr anchorCtr="0" anchor="t" bIns="91425" lIns="91425" spcFirstLastPara="1" rIns="91425" wrap="square" tIns="91425">
            <a:spAutoFit/>
          </a:bodyPr>
          <a:lstStyle/>
          <a:p>
            <a:pPr indent="0" lvl="0" marL="89999" marR="0" rtl="0" algn="l">
              <a:lnSpc>
                <a:spcPct val="115000"/>
              </a:lnSpc>
              <a:spcBef>
                <a:spcPts val="0"/>
              </a:spcBef>
              <a:spcAft>
                <a:spcPts val="0"/>
              </a:spcAft>
              <a:buClr>
                <a:srgbClr val="000000"/>
              </a:buClr>
              <a:buSzPts val="1350"/>
              <a:buFont typeface="Arial"/>
              <a:buNone/>
            </a:pPr>
            <a:r>
              <a:rPr b="1" i="0" lang="pt-BR" sz="1350" u="none" cap="none" strike="noStrike">
                <a:solidFill>
                  <a:srgbClr val="EAFF6A"/>
                </a:solidFill>
                <a:latin typeface="DM Sans"/>
                <a:ea typeface="DM Sans"/>
                <a:cs typeface="DM Sans"/>
                <a:sym typeface="DM Sans"/>
              </a:rPr>
              <a:t>É habilitado após a aula</a:t>
            </a:r>
            <a:endParaRPr b="1" i="0" sz="1350" u="none" cap="none" strike="noStrike">
              <a:solidFill>
                <a:srgbClr val="EAFF6A"/>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C4C4C4"/>
              </a:solidFill>
              <a:latin typeface="DM Sans"/>
              <a:ea typeface="DM Sans"/>
              <a:cs typeface="DM Sans"/>
              <a:sym typeface="DM Sans"/>
            </a:endParaRPr>
          </a:p>
          <a:p>
            <a:pPr indent="-265725" lvl="0" marL="360000" marR="0" rtl="0" algn="l">
              <a:lnSpc>
                <a:spcPct val="115000"/>
              </a:lnSpc>
              <a:spcBef>
                <a:spcPts val="0"/>
              </a:spcBef>
              <a:spcAft>
                <a:spcPts val="0"/>
              </a:spcAft>
              <a:buClr>
                <a:srgbClr val="D9D9D9"/>
              </a:buClr>
              <a:buSzPts val="1350"/>
              <a:buFont typeface="DM Sans"/>
              <a:buChar char="-"/>
            </a:pPr>
            <a:r>
              <a:rPr b="0" i="0" lang="pt-BR" sz="1350" u="none" cap="none" strike="noStrike">
                <a:solidFill>
                  <a:srgbClr val="D9D9D9"/>
                </a:solidFill>
                <a:latin typeface="DM Sans"/>
                <a:ea typeface="DM Sans"/>
                <a:cs typeface="DM Sans"/>
                <a:sym typeface="DM Sans"/>
              </a:rPr>
              <a:t>Através dele é possível avaliar professor, conteúdo, plataforma e chat.</a:t>
            </a:r>
            <a:endParaRPr b="0" i="0" sz="1350" u="none" cap="none" strike="noStrike">
              <a:solidFill>
                <a:srgbClr val="D9D9D9"/>
              </a:solidFill>
              <a:latin typeface="DM Sans"/>
              <a:ea typeface="DM Sans"/>
              <a:cs typeface="DM Sans"/>
              <a:sym typeface="DM Sans"/>
            </a:endParaRPr>
          </a:p>
          <a:p>
            <a:pPr indent="-265725" lvl="0" marL="360000" marR="0" rtl="0" algn="l">
              <a:lnSpc>
                <a:spcPct val="115000"/>
              </a:lnSpc>
              <a:spcBef>
                <a:spcPts val="0"/>
              </a:spcBef>
              <a:spcAft>
                <a:spcPts val="0"/>
              </a:spcAft>
              <a:buClr>
                <a:srgbClr val="D9D9D9"/>
              </a:buClr>
              <a:buSzPts val="1350"/>
              <a:buFont typeface="DM Sans"/>
              <a:buChar char="-"/>
            </a:pPr>
            <a:r>
              <a:rPr b="0" i="0" lang="pt-BR" sz="1350" u="none" cap="none" strike="noStrike">
                <a:solidFill>
                  <a:srgbClr val="D9D9D9"/>
                </a:solidFill>
                <a:latin typeface="DM Sans"/>
                <a:ea typeface="DM Sans"/>
                <a:cs typeface="DM Sans"/>
                <a:sym typeface="DM Sans"/>
              </a:rPr>
              <a:t>Permite que possamos agir enquanto a experiência está acontecendo.</a:t>
            </a:r>
            <a:endParaRPr b="0" i="0" sz="1350" u="none" cap="none" strike="noStrike">
              <a:solidFill>
                <a:srgbClr val="D9D9D9"/>
              </a:solidFill>
              <a:latin typeface="DM Sans"/>
              <a:ea typeface="DM Sans"/>
              <a:cs typeface="DM Sans"/>
              <a:sym typeface="DM Sans"/>
            </a:endParaRPr>
          </a:p>
          <a:p>
            <a:pPr indent="-265725" lvl="0" marL="360000" marR="0" rtl="0" algn="l">
              <a:lnSpc>
                <a:spcPct val="115000"/>
              </a:lnSpc>
              <a:spcBef>
                <a:spcPts val="0"/>
              </a:spcBef>
              <a:spcAft>
                <a:spcPts val="0"/>
              </a:spcAft>
              <a:buClr>
                <a:srgbClr val="D9D9D9"/>
              </a:buClr>
              <a:buSzPts val="1350"/>
              <a:buFont typeface="DM Sans"/>
              <a:buChar char="-"/>
            </a:pPr>
            <a:r>
              <a:rPr b="0" i="0" lang="pt-BR" sz="1350" u="none" cap="none" strike="noStrike">
                <a:solidFill>
                  <a:srgbClr val="D9D9D9"/>
                </a:solidFill>
                <a:latin typeface="DM Sans"/>
                <a:ea typeface="DM Sans"/>
                <a:cs typeface="DM Sans"/>
                <a:sym typeface="DM Sans"/>
              </a:rPr>
              <a:t>Soma pontos no Top 10.</a:t>
            </a:r>
            <a:endParaRPr b="0" i="0" sz="1350" u="none" cap="none" strike="noStrike">
              <a:solidFill>
                <a:srgbClr val="D9D9D9"/>
              </a:solidFill>
              <a:latin typeface="DM Sans"/>
              <a:ea typeface="DM Sans"/>
              <a:cs typeface="DM Sans"/>
              <a:sym typeface="DM Sans"/>
            </a:endParaRPr>
          </a:p>
          <a:p>
            <a:pPr indent="-95250" lvl="0" marL="360000" marR="0" rtl="0" algn="l">
              <a:lnSpc>
                <a:spcPct val="115000"/>
              </a:lnSpc>
              <a:spcBef>
                <a:spcPts val="0"/>
              </a:spcBef>
              <a:spcAft>
                <a:spcPts val="0"/>
              </a:spcAft>
              <a:buClr>
                <a:srgbClr val="000000"/>
              </a:buClr>
              <a:buSzPts val="1200"/>
              <a:buFont typeface="Arial"/>
              <a:buNone/>
            </a:pPr>
            <a:r>
              <a:rPr b="0" i="0" lang="pt-BR" sz="1200" u="none" cap="none" strike="noStrike">
                <a:solidFill>
                  <a:srgbClr val="D9D9D9"/>
                </a:solidFill>
                <a:latin typeface="DM Sans"/>
                <a:ea typeface="DM Sans"/>
                <a:cs typeface="DM Sans"/>
                <a:sym typeface="DM Sans"/>
              </a:rPr>
              <a:t> </a:t>
            </a:r>
            <a:endParaRPr b="0" i="0" sz="1200" u="none" cap="none" strike="noStrike">
              <a:solidFill>
                <a:srgbClr val="D9D9D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6"/>
          <p:cNvSpPr txBox="1"/>
          <p:nvPr/>
        </p:nvSpPr>
        <p:spPr>
          <a:xfrm>
            <a:off x="0" y="2133150"/>
            <a:ext cx="914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111111"/>
                </a:solidFill>
                <a:latin typeface="DM Sans"/>
                <a:ea typeface="DM Sans"/>
                <a:cs typeface="DM Sans"/>
                <a:sym typeface="DM Sans"/>
              </a:rPr>
              <a:t>Canais de comunicação</a:t>
            </a:r>
            <a:endParaRPr b="1" i="0" sz="4000" u="none" cap="none" strike="noStrike">
              <a:solidFill>
                <a:srgbClr val="11111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7"/>
          <p:cNvSpPr/>
          <p:nvPr/>
        </p:nvSpPr>
        <p:spPr>
          <a:xfrm>
            <a:off x="473350" y="1055175"/>
            <a:ext cx="6048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Canais de comunicação</a:t>
            </a:r>
            <a:endParaRPr b="1" i="0" sz="4000" u="none" cap="none" strike="noStrike">
              <a:solidFill>
                <a:schemeClr val="dk1"/>
              </a:solidFill>
              <a:latin typeface="DM Sans"/>
              <a:ea typeface="DM Sans"/>
              <a:cs typeface="DM Sans"/>
              <a:sym typeface="DM Sans"/>
            </a:endParaRPr>
          </a:p>
        </p:txBody>
      </p:sp>
      <p:sp>
        <p:nvSpPr>
          <p:cNvPr id="556" name="Google Shape;556;p27"/>
          <p:cNvSpPr txBox="1"/>
          <p:nvPr/>
        </p:nvSpPr>
        <p:spPr>
          <a:xfrm>
            <a:off x="473350" y="1506700"/>
            <a:ext cx="6874500" cy="12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DM Sans"/>
                <a:ea typeface="DM Sans"/>
                <a:cs typeface="DM Sans"/>
                <a:sym typeface="DM Sans"/>
              </a:rPr>
              <a:t>Professores, tutores e colegas:</a:t>
            </a:r>
            <a:r>
              <a:rPr b="0" i="0" lang="pt-BR"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DM Sans"/>
                <a:ea typeface="DM Sans"/>
                <a:cs typeface="DM Sans"/>
                <a:sym typeface="DM Sans"/>
              </a:rPr>
              <a:t>           </a:t>
            </a:r>
            <a:r>
              <a:rPr b="1" i="0" lang="pt-BR" sz="1200" u="none" cap="none" strike="noStrike">
                <a:solidFill>
                  <a:srgbClr val="000000"/>
                </a:solidFill>
                <a:latin typeface="DM Sans"/>
                <a:ea typeface="DM Sans"/>
                <a:cs typeface="DM Sans"/>
                <a:sym typeface="DM Sans"/>
              </a:rPr>
              <a:t>Chat da plataforma</a:t>
            </a:r>
            <a:endParaRPr b="1" i="0" sz="12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DM Sans"/>
                <a:ea typeface="DM Sans"/>
                <a:cs typeface="DM Sans"/>
                <a:sym typeface="DM Sans"/>
              </a:rPr>
              <a:t>	  </a:t>
            </a:r>
            <a:r>
              <a:rPr b="0" i="0" lang="pt-BR" sz="1100" u="none" cap="none" strike="noStrike">
                <a:solidFill>
                  <a:srgbClr val="000000"/>
                </a:solidFill>
                <a:latin typeface="DM Sans"/>
                <a:ea typeface="DM Sans"/>
                <a:cs typeface="DM Sans"/>
                <a:sym typeface="DM Sans"/>
              </a:rPr>
              <a:t>(ele se encontra na barra lateral esquerdo)</a:t>
            </a:r>
            <a:endParaRPr b="0" i="0" sz="11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DM Sans"/>
                <a:ea typeface="DM Sans"/>
                <a:cs typeface="DM Sans"/>
                <a:sym typeface="DM Sans"/>
              </a:rPr>
              <a:t>Para dúvidas sobre conteúdo, grupos, desafios, prazos e materiais disponibilizados.</a:t>
            </a:r>
            <a:endParaRPr b="0" i="0" sz="1200" u="none" cap="none" strike="noStrike">
              <a:solidFill>
                <a:srgbClr val="000000"/>
              </a:solidFill>
              <a:latin typeface="DM Sans"/>
              <a:ea typeface="DM Sans"/>
              <a:cs typeface="DM Sans"/>
              <a:sym typeface="DM Sans"/>
            </a:endParaRPr>
          </a:p>
        </p:txBody>
      </p:sp>
      <p:sp>
        <p:nvSpPr>
          <p:cNvPr id="557" name="Google Shape;557;p27"/>
          <p:cNvSpPr txBox="1"/>
          <p:nvPr/>
        </p:nvSpPr>
        <p:spPr>
          <a:xfrm>
            <a:off x="473350" y="2730400"/>
            <a:ext cx="5776200" cy="14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Time de Experiência do estudante Coderhouse: </a:t>
            </a:r>
            <a:endParaRPr b="1" i="0" sz="14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pt-BR" sz="1200" u="none" cap="none" strike="noStrike">
                <a:solidFill>
                  <a:srgbClr val="000000"/>
                </a:solidFill>
                <a:latin typeface="DM Sans"/>
                <a:ea typeface="DM Sans"/>
                <a:cs typeface="DM Sans"/>
                <a:sym typeface="DM Sans"/>
              </a:rPr>
              <a:t>Para problemas com a plataforma, CoderBolsa, justificativas de ausência, mudança de turma, cancelamentos.</a:t>
            </a:r>
            <a:endParaRPr b="0" i="0" sz="1200" u="none" cap="none" strike="noStrike">
              <a:solidFill>
                <a:srgbClr val="000000"/>
              </a:solidFill>
              <a:latin typeface="DM Sans"/>
              <a:ea typeface="DM Sans"/>
              <a:cs typeface="DM Sans"/>
              <a:sym typeface="DM Sans"/>
            </a:endParaRPr>
          </a:p>
        </p:txBody>
      </p:sp>
      <p:pic>
        <p:nvPicPr>
          <p:cNvPr id="558" name="Google Shape;558;p27"/>
          <p:cNvPicPr preferRelativeResize="0"/>
          <p:nvPr/>
        </p:nvPicPr>
        <p:blipFill rotWithShape="1">
          <a:blip r:embed="rId3">
            <a:alphaModFix/>
          </a:blip>
          <a:srcRect b="0" l="0" r="0" t="0"/>
          <a:stretch/>
        </p:blipFill>
        <p:spPr>
          <a:xfrm>
            <a:off x="4455425" y="3097325"/>
            <a:ext cx="302450" cy="302450"/>
          </a:xfrm>
          <a:prstGeom prst="rect">
            <a:avLst/>
          </a:prstGeom>
          <a:noFill/>
          <a:ln>
            <a:noFill/>
          </a:ln>
        </p:spPr>
      </p:pic>
      <p:sp>
        <p:nvSpPr>
          <p:cNvPr id="559" name="Google Shape;559;p27"/>
          <p:cNvSpPr txBox="1"/>
          <p:nvPr/>
        </p:nvSpPr>
        <p:spPr>
          <a:xfrm>
            <a:off x="866800" y="3071550"/>
            <a:ext cx="338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DM Sans"/>
                <a:ea typeface="DM Sans"/>
                <a:cs typeface="DM Sans"/>
                <a:sym typeface="DM Sans"/>
              </a:rPr>
              <a:t>Chat na plataforma</a:t>
            </a:r>
            <a:br>
              <a:rPr b="0" i="0" lang="pt-BR" sz="1200" u="none" cap="none" strike="noStrike">
                <a:solidFill>
                  <a:srgbClr val="000000"/>
                </a:solidFill>
                <a:latin typeface="DM Sans"/>
                <a:ea typeface="DM Sans"/>
                <a:cs typeface="DM Sans"/>
                <a:sym typeface="DM Sans"/>
              </a:rPr>
            </a:br>
            <a:r>
              <a:rPr b="0" i="0" lang="pt-BR" sz="1200" u="none" cap="none" strike="noStrike">
                <a:solidFill>
                  <a:srgbClr val="000000"/>
                </a:solidFill>
                <a:latin typeface="DM Sans"/>
                <a:ea typeface="DM Sans"/>
                <a:cs typeface="DM Sans"/>
                <a:sym typeface="DM Sans"/>
              </a:rPr>
              <a:t>(</a:t>
            </a:r>
            <a:r>
              <a:rPr b="0" i="0" lang="pt-BR" sz="1100" u="none" cap="none" strike="noStrike">
                <a:solidFill>
                  <a:srgbClr val="000000"/>
                </a:solidFill>
                <a:latin typeface="DM Sans"/>
                <a:ea typeface="DM Sans"/>
                <a:cs typeface="DM Sans"/>
                <a:sym typeface="DM Sans"/>
              </a:rPr>
              <a:t>ele se encontra no canto inferior direito</a:t>
            </a:r>
            <a:r>
              <a:rPr b="0" i="0" lang="pt-BR"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560" name="Google Shape;560;p27"/>
          <p:cNvSpPr txBox="1"/>
          <p:nvPr/>
        </p:nvSpPr>
        <p:spPr>
          <a:xfrm>
            <a:off x="4757875" y="3071550"/>
            <a:ext cx="2501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DM Sans"/>
                <a:ea typeface="DM Sans"/>
                <a:cs typeface="DM Sans"/>
                <a:sym typeface="DM Sans"/>
              </a:rPr>
              <a:t>estudantes@coderhouse.com</a:t>
            </a:r>
            <a:endParaRPr b="1" i="0" sz="1200" u="none" cap="none" strike="noStrike">
              <a:solidFill>
                <a:srgbClr val="000000"/>
              </a:solidFill>
              <a:latin typeface="DM Sans"/>
              <a:ea typeface="DM Sans"/>
              <a:cs typeface="DM Sans"/>
              <a:sym typeface="DM Sans"/>
            </a:endParaRPr>
          </a:p>
        </p:txBody>
      </p:sp>
      <p:pic>
        <p:nvPicPr>
          <p:cNvPr id="561" name="Google Shape;561;p27"/>
          <p:cNvPicPr preferRelativeResize="0"/>
          <p:nvPr/>
        </p:nvPicPr>
        <p:blipFill rotWithShape="1">
          <a:blip r:embed="rId4">
            <a:alphaModFix/>
          </a:blip>
          <a:srcRect b="0" l="0" r="0" t="13837"/>
          <a:stretch/>
        </p:blipFill>
        <p:spPr>
          <a:xfrm>
            <a:off x="473350" y="3071550"/>
            <a:ext cx="409575" cy="369300"/>
          </a:xfrm>
          <a:prstGeom prst="rect">
            <a:avLst/>
          </a:prstGeom>
          <a:noFill/>
          <a:ln>
            <a:noFill/>
          </a:ln>
        </p:spPr>
      </p:pic>
      <p:pic>
        <p:nvPicPr>
          <p:cNvPr id="562" name="Google Shape;562;p27"/>
          <p:cNvPicPr preferRelativeResize="0"/>
          <p:nvPr/>
        </p:nvPicPr>
        <p:blipFill rotWithShape="1">
          <a:blip r:embed="rId5">
            <a:alphaModFix/>
          </a:blip>
          <a:srcRect b="0" l="0" r="0" t="0"/>
          <a:stretch/>
        </p:blipFill>
        <p:spPr>
          <a:xfrm>
            <a:off x="473350" y="1911050"/>
            <a:ext cx="552450" cy="26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pic>
        <p:nvPicPr>
          <p:cNvPr id="567" name="Google Shape;567;p2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8" name="Google Shape;568;p28"/>
          <p:cNvSpPr txBox="1"/>
          <p:nvPr/>
        </p:nvSpPr>
        <p:spPr>
          <a:xfrm>
            <a:off x="635900" y="2064275"/>
            <a:ext cx="7691700" cy="112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2050" u="none" cap="none" strike="noStrike">
                <a:solidFill>
                  <a:schemeClr val="dk1"/>
                </a:solidFill>
                <a:latin typeface="DM Sans"/>
                <a:ea typeface="DM Sans"/>
                <a:cs typeface="DM Sans"/>
                <a:sym typeface="DM Sans"/>
              </a:rPr>
              <a:t>🚨</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Sugestão para professor(a):</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Professor(a) você pode ajustar o momento de pausa de acordo com o andamento da aula. Não necessariamente você precisa utilizar o intervalo nesse momento, essa é apenas uma indicação.</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74" name="Google Shape;574;p4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575" name="Google Shape;575;p4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Introdução a Programação </a:t>
            </a:r>
            <a:endParaRPr b="1" i="0" sz="4000" u="none" cap="none" strike="noStrike">
              <a:solidFill>
                <a:srgbClr val="EAFF6A"/>
              </a:solidFill>
              <a:latin typeface="DM Sans"/>
              <a:ea typeface="DM Sans"/>
              <a:cs typeface="DM Sans"/>
              <a:sym typeface="DM Sans"/>
            </a:endParaRPr>
          </a:p>
        </p:txBody>
      </p:sp>
      <p:sp>
        <p:nvSpPr>
          <p:cNvPr id="322" name="Google Shape;322;p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01.</a:t>
            </a:r>
            <a:r>
              <a:rPr b="0" i="0" lang="pt-BR"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9"/>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1" i="0" lang="pt-BR" sz="4000" u="none" cap="none" strike="noStrike">
                <a:solidFill>
                  <a:schemeClr val="lt1"/>
                </a:solidFill>
                <a:latin typeface="DM Sans"/>
                <a:ea typeface="DM Sans"/>
                <a:cs typeface="DM Sans"/>
                <a:sym typeface="DM Sans"/>
              </a:rPr>
              <a:t>História da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Programação</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30"/>
          <p:cNvPicPr preferRelativeResize="0"/>
          <p:nvPr/>
        </p:nvPicPr>
        <p:blipFill rotWithShape="1">
          <a:blip r:embed="rId3">
            <a:alphaModFix/>
          </a:blip>
          <a:srcRect b="0" l="0" r="0" t="0"/>
          <a:stretch/>
        </p:blipFill>
        <p:spPr>
          <a:xfrm>
            <a:off x="5712875" y="468275"/>
            <a:ext cx="2923973" cy="4118750"/>
          </a:xfrm>
          <a:prstGeom prst="rect">
            <a:avLst/>
          </a:prstGeom>
          <a:noFill/>
          <a:ln>
            <a:noFill/>
          </a:ln>
        </p:spPr>
      </p:pic>
      <p:sp>
        <p:nvSpPr>
          <p:cNvPr id="586" name="Google Shape;586;p3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História da Programação</a:t>
            </a:r>
            <a:endParaRPr b="1" i="0" sz="4000" u="none" cap="none" strike="noStrike">
              <a:solidFill>
                <a:schemeClr val="dk1"/>
              </a:solidFill>
              <a:latin typeface="DM Sans"/>
              <a:ea typeface="DM Sans"/>
              <a:cs typeface="DM Sans"/>
              <a:sym typeface="DM Sans"/>
            </a:endParaRPr>
          </a:p>
        </p:txBody>
      </p:sp>
      <p:sp>
        <p:nvSpPr>
          <p:cNvPr id="587" name="Google Shape;587;p30"/>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 história da programação remonta ao século XIX, com a criação de máquinas analíticas por </a:t>
            </a:r>
            <a:r>
              <a:rPr b="0" i="0" lang="pt-BR" sz="1350" u="none" cap="none" strike="noStrike">
                <a:solidFill>
                  <a:srgbClr val="000000"/>
                </a:solidFill>
                <a:highlight>
                  <a:srgbClr val="EAFF6A"/>
                </a:highlight>
                <a:latin typeface="DM Sans"/>
                <a:ea typeface="DM Sans"/>
                <a:cs typeface="DM Sans"/>
                <a:sym typeface="DM Sans"/>
              </a:rPr>
              <a:t>Charles Babbage </a:t>
            </a:r>
            <a:r>
              <a:rPr b="0" i="0" lang="pt-BR" sz="1350" u="none" cap="none" strike="noStrike">
                <a:solidFill>
                  <a:srgbClr val="000000"/>
                </a:solidFill>
                <a:latin typeface="DM Sans"/>
                <a:ea typeface="DM Sans"/>
                <a:cs typeface="DM Sans"/>
                <a:sym typeface="DM Sans"/>
              </a:rPr>
              <a:t>e </a:t>
            </a:r>
            <a:r>
              <a:rPr b="0" i="0" lang="pt-BR" sz="1350" u="none" cap="none" strike="noStrike">
                <a:solidFill>
                  <a:srgbClr val="000000"/>
                </a:solidFill>
                <a:highlight>
                  <a:srgbClr val="EAFF6A"/>
                </a:highlight>
                <a:latin typeface="DM Sans"/>
                <a:ea typeface="DM Sans"/>
                <a:cs typeface="DM Sans"/>
                <a:sym typeface="DM Sans"/>
              </a:rPr>
              <a:t>Ada Lovelace</a:t>
            </a:r>
            <a:r>
              <a:rPr b="0" i="0" lang="pt-BR" sz="1350" u="none" cap="none" strike="noStrike">
                <a:solidFill>
                  <a:srgbClr val="000000"/>
                </a:solidFill>
                <a:latin typeface="DM Sans"/>
                <a:ea typeface="DM Sans"/>
                <a:cs typeface="DM Sans"/>
                <a:sym typeface="DM Sans"/>
              </a:rPr>
              <a:t>. No entanto, a programação moderna começou a tomar forma durante a década de 1940, com o desenvolvimento dos primeiros computadores eletrônicos.</a:t>
            </a:r>
            <a:endParaRPr b="0" i="0" sz="1350" u="none" cap="none" strike="noStrike">
              <a:solidFill>
                <a:srgbClr val="000000"/>
              </a:solidFill>
              <a:latin typeface="DM Sans"/>
              <a:ea typeface="DM Sans"/>
              <a:cs typeface="DM Sans"/>
              <a:sym typeface="DM Sans"/>
            </a:endParaRPr>
          </a:p>
        </p:txBody>
      </p:sp>
      <p:sp>
        <p:nvSpPr>
          <p:cNvPr id="588" name="Google Shape;588;p30"/>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TROCAR POR IMAGEM</a:t>
            </a:r>
            <a:endParaRPr b="0" i="0" sz="1350" u="none" cap="none" strike="noStrike">
              <a:solidFill>
                <a:srgbClr val="000000"/>
              </a:solidFill>
              <a:latin typeface="DM Sans"/>
              <a:ea typeface="DM Sans"/>
              <a:cs typeface="DM Sans"/>
              <a:sym typeface="DM Sans"/>
            </a:endParaRPr>
          </a:p>
        </p:txBody>
      </p:sp>
      <p:pic>
        <p:nvPicPr>
          <p:cNvPr id="589" name="Google Shape;589;p30"/>
          <p:cNvPicPr preferRelativeResize="0"/>
          <p:nvPr/>
        </p:nvPicPr>
        <p:blipFill rotWithShape="1">
          <a:blip r:embed="rId4">
            <a:alphaModFix/>
          </a:blip>
          <a:srcRect b="0" l="0" r="0" t="0"/>
          <a:stretch/>
        </p:blipFill>
        <p:spPr>
          <a:xfrm>
            <a:off x="5712875" y="0"/>
            <a:ext cx="3431124" cy="4269504"/>
          </a:xfrm>
          <a:prstGeom prst="rect">
            <a:avLst/>
          </a:prstGeom>
          <a:noFill/>
          <a:ln>
            <a:noFill/>
          </a:ln>
        </p:spPr>
      </p:pic>
      <p:pic>
        <p:nvPicPr>
          <p:cNvPr id="590" name="Google Shape;590;p30"/>
          <p:cNvPicPr preferRelativeResize="0"/>
          <p:nvPr/>
        </p:nvPicPr>
        <p:blipFill rotWithShape="1">
          <a:blip r:embed="rId5">
            <a:alphaModFix/>
          </a:blip>
          <a:srcRect b="42780" l="0" r="0" t="0"/>
          <a:stretch/>
        </p:blipFill>
        <p:spPr>
          <a:xfrm>
            <a:off x="5712875" y="2571754"/>
            <a:ext cx="3431126" cy="2571750"/>
          </a:xfrm>
          <a:prstGeom prst="rect">
            <a:avLst/>
          </a:prstGeom>
          <a:noFill/>
          <a:ln>
            <a:noFill/>
          </a:ln>
        </p:spPr>
      </p:pic>
      <p:pic>
        <p:nvPicPr>
          <p:cNvPr id="591" name="Google Shape;591;p30"/>
          <p:cNvPicPr preferRelativeResize="0"/>
          <p:nvPr/>
        </p:nvPicPr>
        <p:blipFill rotWithShape="1">
          <a:blip r:embed="rId6">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3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História da Programação</a:t>
            </a:r>
            <a:endParaRPr b="1" i="0" sz="4000" u="none" cap="none" strike="noStrike">
              <a:solidFill>
                <a:schemeClr val="dk1"/>
              </a:solidFill>
              <a:latin typeface="DM Sans"/>
              <a:ea typeface="DM Sans"/>
              <a:cs typeface="DM Sans"/>
              <a:sym typeface="DM Sans"/>
            </a:endParaRPr>
          </a:p>
        </p:txBody>
      </p:sp>
      <p:sp>
        <p:nvSpPr>
          <p:cNvPr id="597" name="Google Shape;597;p3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TROCAR POR IMAGEM</a:t>
            </a:r>
            <a:endParaRPr b="0" i="0" sz="1350" u="none" cap="none" strike="noStrike">
              <a:solidFill>
                <a:srgbClr val="000000"/>
              </a:solidFill>
              <a:latin typeface="DM Sans"/>
              <a:ea typeface="DM Sans"/>
              <a:cs typeface="DM Sans"/>
              <a:sym typeface="DM Sans"/>
            </a:endParaRPr>
          </a:p>
        </p:txBody>
      </p:sp>
      <p:pic>
        <p:nvPicPr>
          <p:cNvPr id="598" name="Google Shape;598;p3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599" name="Google Shape;599;p31"/>
          <p:cNvPicPr preferRelativeResize="0"/>
          <p:nvPr/>
        </p:nvPicPr>
        <p:blipFill rotWithShape="1">
          <a:blip r:embed="rId4">
            <a:alphaModFix/>
          </a:blip>
          <a:srcRect b="0" l="0" r="0" t="0"/>
          <a:stretch/>
        </p:blipFill>
        <p:spPr>
          <a:xfrm>
            <a:off x="5036125" y="715025"/>
            <a:ext cx="3786699" cy="38145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História da Programação</a:t>
            </a:r>
            <a:endParaRPr b="1" i="0" sz="4000" u="none" cap="none" strike="noStrike">
              <a:solidFill>
                <a:schemeClr val="dk1"/>
              </a:solidFill>
              <a:latin typeface="DM Sans"/>
              <a:ea typeface="DM Sans"/>
              <a:cs typeface="DM Sans"/>
              <a:sym typeface="DM Sans"/>
            </a:endParaRPr>
          </a:p>
        </p:txBody>
      </p:sp>
      <p:sp>
        <p:nvSpPr>
          <p:cNvPr id="605" name="Google Shape;605;p32"/>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rgbClr val="000000"/>
                </a:solidFill>
                <a:latin typeface="DM Sans"/>
                <a:ea typeface="DM Sans"/>
                <a:cs typeface="DM Sans"/>
                <a:sym typeface="DM Sans"/>
              </a:rPr>
              <a:t>Alan Turing foi um matemático britânico  que revolucionou a área de tecnologia. Suas invenções contribuíram para que o mundo automatizado de hoje pudesse existir e, por isso, é considerado o </a:t>
            </a:r>
            <a:r>
              <a:rPr b="1" i="0" lang="pt-BR" sz="1350" u="none" cap="none" strike="noStrike">
                <a:solidFill>
                  <a:srgbClr val="000000"/>
                </a:solidFill>
                <a:highlight>
                  <a:srgbClr val="EAFF6A"/>
                </a:highlight>
                <a:latin typeface="DM Sans"/>
                <a:ea typeface="DM Sans"/>
                <a:cs typeface="DM Sans"/>
                <a:sym typeface="DM Sans"/>
              </a:rPr>
              <a:t>“pai da computação".</a:t>
            </a:r>
            <a:endParaRPr b="1"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rgbClr val="000000"/>
                </a:solidFill>
                <a:latin typeface="DM Sans"/>
                <a:ea typeface="DM Sans"/>
                <a:cs typeface="DM Sans"/>
                <a:sym typeface="DM Sans"/>
              </a:rPr>
              <a:t>Pioneiro em vários campos, incluindo</a:t>
            </a:r>
            <a:r>
              <a:rPr b="1" i="0" lang="pt-BR" sz="1350" u="none" cap="none" strike="noStrike">
                <a:solidFill>
                  <a:srgbClr val="000000"/>
                </a:solidFill>
                <a:latin typeface="DM Sans"/>
                <a:ea typeface="DM Sans"/>
                <a:cs typeface="DM Sans"/>
                <a:sym typeface="DM Sans"/>
              </a:rPr>
              <a:t> </a:t>
            </a:r>
            <a:r>
              <a:rPr b="1" i="0" lang="pt-BR" sz="1350" u="none" cap="none" strike="noStrike">
                <a:solidFill>
                  <a:srgbClr val="000000"/>
                </a:solidFill>
                <a:highlight>
                  <a:srgbClr val="EAFF6A"/>
                </a:highlight>
                <a:latin typeface="DM Sans"/>
                <a:ea typeface="DM Sans"/>
                <a:cs typeface="DM Sans"/>
                <a:sym typeface="DM Sans"/>
              </a:rPr>
              <a:t>inteligência artificial</a:t>
            </a:r>
            <a:r>
              <a:rPr b="0" i="0" lang="pt-BR" sz="1350" u="none" cap="none" strike="noStrike">
                <a:solidFill>
                  <a:srgbClr val="000000"/>
                </a:solidFill>
                <a:latin typeface="DM Sans"/>
                <a:ea typeface="DM Sans"/>
                <a:cs typeface="DM Sans"/>
                <a:sym typeface="DM Sans"/>
              </a:rPr>
              <a:t>, criptografia e teoria da computação.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06" name="Google Shape;606;p32"/>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TROCAR POR IMAGEM</a:t>
            </a:r>
            <a:endParaRPr b="0" i="0" sz="1350" u="none" cap="none" strike="noStrike">
              <a:solidFill>
                <a:srgbClr val="000000"/>
              </a:solidFill>
              <a:latin typeface="DM Sans"/>
              <a:ea typeface="DM Sans"/>
              <a:cs typeface="DM Sans"/>
              <a:sym typeface="DM Sans"/>
            </a:endParaRPr>
          </a:p>
        </p:txBody>
      </p:sp>
      <p:pic>
        <p:nvPicPr>
          <p:cNvPr id="607" name="Google Shape;607;p3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08" name="Google Shape;608;p32"/>
          <p:cNvPicPr preferRelativeResize="0"/>
          <p:nvPr/>
        </p:nvPicPr>
        <p:blipFill rotWithShape="1">
          <a:blip r:embed="rId4">
            <a:alphaModFix/>
          </a:blip>
          <a:srcRect b="0" l="0" r="0" t="0"/>
          <a:stretch/>
        </p:blipFill>
        <p:spPr>
          <a:xfrm>
            <a:off x="5640351" y="468278"/>
            <a:ext cx="2864975" cy="3900624"/>
          </a:xfrm>
          <a:prstGeom prst="rect">
            <a:avLst/>
          </a:prstGeom>
          <a:noFill/>
          <a:ln>
            <a:noFill/>
          </a:ln>
        </p:spPr>
      </p:pic>
      <p:pic>
        <p:nvPicPr>
          <p:cNvPr id="609" name="Google Shape;609;p32"/>
          <p:cNvPicPr preferRelativeResize="0"/>
          <p:nvPr/>
        </p:nvPicPr>
        <p:blipFill rotWithShape="1">
          <a:blip r:embed="rId5">
            <a:alphaModFix/>
          </a:blip>
          <a:srcRect b="0" l="0" r="0" t="0"/>
          <a:stretch/>
        </p:blipFill>
        <p:spPr>
          <a:xfrm>
            <a:off x="7382925" y="2658525"/>
            <a:ext cx="1389775" cy="1975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33"/>
          <p:cNvPicPr preferRelativeResize="0"/>
          <p:nvPr/>
        </p:nvPicPr>
        <p:blipFill rotWithShape="1">
          <a:blip r:embed="rId3">
            <a:alphaModFix/>
          </a:blip>
          <a:srcRect b="0" l="0" r="0" t="0"/>
          <a:stretch/>
        </p:blipFill>
        <p:spPr>
          <a:xfrm>
            <a:off x="-32900" y="0"/>
            <a:ext cx="9176899" cy="5143500"/>
          </a:xfrm>
          <a:prstGeom prst="rect">
            <a:avLst/>
          </a:prstGeom>
          <a:noFill/>
          <a:ln>
            <a:noFill/>
          </a:ln>
        </p:spPr>
      </p:pic>
      <p:pic>
        <p:nvPicPr>
          <p:cNvPr id="615" name="Google Shape;615;p3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pic>
        <p:nvPicPr>
          <p:cNvPr id="616" name="Google Shape;616;p33"/>
          <p:cNvPicPr preferRelativeResize="0"/>
          <p:nvPr/>
        </p:nvPicPr>
        <p:blipFill rotWithShape="1">
          <a:blip r:embed="rId5">
            <a:alphaModFix/>
          </a:blip>
          <a:srcRect b="0" l="0" r="0" t="0"/>
          <a:stretch/>
        </p:blipFill>
        <p:spPr>
          <a:xfrm>
            <a:off x="900013" y="1212025"/>
            <a:ext cx="7444576" cy="3510400"/>
          </a:xfrm>
          <a:prstGeom prst="rect">
            <a:avLst/>
          </a:prstGeom>
          <a:noFill/>
          <a:ln>
            <a:noFill/>
          </a:ln>
        </p:spPr>
      </p:pic>
      <p:sp>
        <p:nvSpPr>
          <p:cNvPr id="617" name="Google Shape;617;p3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pt-BR" sz="4000">
                <a:latin typeface="DM Sans"/>
                <a:ea typeface="DM Sans"/>
                <a:cs typeface="DM Sans"/>
                <a:sym typeface="DM Sans"/>
              </a:rPr>
              <a:t>História da Programação</a:t>
            </a:r>
            <a:endParaRPr b="1" sz="4000">
              <a:latin typeface="DM Sans"/>
              <a:ea typeface="DM Sans"/>
              <a:cs typeface="DM Sans"/>
              <a:sym typeface="DM Sans"/>
            </a:endParaRPr>
          </a:p>
        </p:txBody>
      </p:sp>
      <p:sp>
        <p:nvSpPr>
          <p:cNvPr id="618" name="Google Shape;618;p33"/>
          <p:cNvSpPr/>
          <p:nvPr/>
        </p:nvSpPr>
        <p:spPr>
          <a:xfrm>
            <a:off x="5390026" y="2071031"/>
            <a:ext cx="490200" cy="274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pSp>
        <p:nvGrpSpPr>
          <p:cNvPr id="623" name="Google Shape;623;p34"/>
          <p:cNvGrpSpPr/>
          <p:nvPr/>
        </p:nvGrpSpPr>
        <p:grpSpPr>
          <a:xfrm>
            <a:off x="5272325" y="0"/>
            <a:ext cx="3893100" cy="5143500"/>
            <a:chOff x="5272325" y="0"/>
            <a:chExt cx="3893100" cy="5143500"/>
          </a:xfrm>
        </p:grpSpPr>
        <p:pic>
          <p:nvPicPr>
            <p:cNvPr id="624" name="Google Shape;624;p34"/>
            <p:cNvPicPr preferRelativeResize="0"/>
            <p:nvPr/>
          </p:nvPicPr>
          <p:blipFill rotWithShape="1">
            <a:blip r:embed="rId3">
              <a:alphaModFix/>
            </a:blip>
            <a:srcRect b="0" l="0" r="0" t="0"/>
            <a:stretch/>
          </p:blipFill>
          <p:spPr>
            <a:xfrm>
              <a:off x="5272325" y="0"/>
              <a:ext cx="3871674" cy="3634232"/>
            </a:xfrm>
            <a:prstGeom prst="rect">
              <a:avLst/>
            </a:prstGeom>
            <a:noFill/>
            <a:ln>
              <a:noFill/>
            </a:ln>
          </p:spPr>
        </p:pic>
        <p:pic>
          <p:nvPicPr>
            <p:cNvPr id="625" name="Google Shape;625;p34"/>
            <p:cNvPicPr preferRelativeResize="0"/>
            <p:nvPr/>
          </p:nvPicPr>
          <p:blipFill rotWithShape="1">
            <a:blip r:embed="rId4">
              <a:alphaModFix/>
            </a:blip>
            <a:srcRect b="0" l="15361" r="0" t="0"/>
            <a:stretch/>
          </p:blipFill>
          <p:spPr>
            <a:xfrm>
              <a:off x="5274725" y="2571750"/>
              <a:ext cx="3890700" cy="2571750"/>
            </a:xfrm>
            <a:prstGeom prst="rect">
              <a:avLst/>
            </a:prstGeom>
            <a:noFill/>
            <a:ln>
              <a:noFill/>
            </a:ln>
          </p:spPr>
        </p:pic>
      </p:grpSp>
      <p:sp>
        <p:nvSpPr>
          <p:cNvPr id="626" name="Google Shape;626;p3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História da Programação</a:t>
            </a:r>
            <a:endParaRPr b="1" i="0" sz="4000" u="none" cap="none" strike="noStrike">
              <a:solidFill>
                <a:schemeClr val="dk1"/>
              </a:solidFill>
              <a:latin typeface="DM Sans"/>
              <a:ea typeface="DM Sans"/>
              <a:cs typeface="DM Sans"/>
              <a:sym typeface="DM Sans"/>
            </a:endParaRPr>
          </a:p>
        </p:txBody>
      </p:sp>
      <p:sp>
        <p:nvSpPr>
          <p:cNvPr id="627" name="Google Shape;627;p34"/>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a:t>
            </a:r>
            <a:r>
              <a:rPr b="1" i="0" lang="pt-BR" sz="1350" u="none" cap="none" strike="noStrike">
                <a:solidFill>
                  <a:srgbClr val="000000"/>
                </a:solidFill>
                <a:highlight>
                  <a:srgbClr val="EAFF6A"/>
                </a:highlight>
                <a:latin typeface="DM Sans"/>
                <a:ea typeface="DM Sans"/>
                <a:cs typeface="DM Sans"/>
                <a:sym typeface="DM Sans"/>
              </a:rPr>
              <a:t> linguagem C</a:t>
            </a:r>
            <a:r>
              <a:rPr b="0" i="0" lang="pt-BR" sz="1350" u="none" cap="none" strike="noStrike">
                <a:solidFill>
                  <a:srgbClr val="000000"/>
                </a:solidFill>
                <a:latin typeface="DM Sans"/>
                <a:ea typeface="DM Sans"/>
                <a:cs typeface="DM Sans"/>
                <a:sym typeface="DM Sans"/>
              </a:rPr>
              <a:t> foi criada por Dennis Ritchie no Bell Labs entre 1969 e 1973. Ela foi desenvolvida como uma extensão da linguagem B.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O </a:t>
            </a:r>
            <a:r>
              <a:rPr b="1" i="0" lang="pt-BR" sz="1350" u="none" cap="none" strike="noStrike">
                <a:solidFill>
                  <a:srgbClr val="000000"/>
                </a:solidFill>
                <a:highlight>
                  <a:srgbClr val="EAFF6A"/>
                </a:highlight>
                <a:latin typeface="DM Sans"/>
                <a:ea typeface="DM Sans"/>
                <a:cs typeface="DM Sans"/>
                <a:sym typeface="DM Sans"/>
              </a:rPr>
              <a:t>C++</a:t>
            </a:r>
            <a:r>
              <a:rPr b="0" i="0" lang="pt-BR" sz="1350" u="none" cap="none" strike="noStrike">
                <a:solidFill>
                  <a:srgbClr val="000000"/>
                </a:solidFill>
                <a:latin typeface="DM Sans"/>
                <a:ea typeface="DM Sans"/>
                <a:cs typeface="DM Sans"/>
                <a:sym typeface="DM Sans"/>
              </a:rPr>
              <a:t> foi criado por Bjarne Stroustrup na década de 1980 como uma extensão do C. Adicionando recursos de programação orientada a objetos à linguagem C para torná-la mais poderosa e mais fácil de usar.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28" name="Google Shape;628;p34"/>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História da Programação</a:t>
            </a:r>
            <a:endParaRPr b="1" i="0" sz="4000" u="none" cap="none" strike="noStrike">
              <a:solidFill>
                <a:schemeClr val="dk1"/>
              </a:solidFill>
              <a:latin typeface="DM Sans"/>
              <a:ea typeface="DM Sans"/>
              <a:cs typeface="DM Sans"/>
              <a:sym typeface="DM Sans"/>
            </a:endParaRPr>
          </a:p>
        </p:txBody>
      </p:sp>
      <p:sp>
        <p:nvSpPr>
          <p:cNvPr id="634" name="Google Shape;634;p35"/>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A linguagem </a:t>
            </a:r>
            <a:r>
              <a:rPr b="1" i="0" lang="pt-BR" sz="1350" u="none" cap="none" strike="noStrike">
                <a:solidFill>
                  <a:srgbClr val="000000"/>
                </a:solidFill>
                <a:highlight>
                  <a:srgbClr val="EAFF6A"/>
                </a:highlight>
                <a:latin typeface="DM Sans"/>
                <a:ea typeface="DM Sans"/>
                <a:cs typeface="DM Sans"/>
                <a:sym typeface="DM Sans"/>
              </a:rPr>
              <a:t>Python </a:t>
            </a:r>
            <a:r>
              <a:rPr b="0" i="0" lang="pt-BR" sz="1350" u="none" cap="none" strike="noStrike">
                <a:solidFill>
                  <a:srgbClr val="000000"/>
                </a:solidFill>
                <a:latin typeface="DM Sans"/>
                <a:ea typeface="DM Sans"/>
                <a:cs typeface="DM Sans"/>
                <a:sym typeface="DM Sans"/>
              </a:rPr>
              <a:t>foi criada por Guido van Rossum em 1989 no  Instituto de Pesquisa Nacional para Matemática e Ciência da Computação (CWI), nos Países Baixos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rgbClr val="000000"/>
                </a:solidFill>
                <a:latin typeface="DM Sans"/>
                <a:ea typeface="DM Sans"/>
                <a:cs typeface="DM Sans"/>
                <a:sym typeface="DM Sans"/>
              </a:rPr>
              <a:t>A implementação original e mais conhecida do Python é o CPython, escrita em C e compatível com o padrão C89</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35" name="Google Shape;635;p3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36" name="Google Shape;636;p35"/>
          <p:cNvPicPr preferRelativeResize="0"/>
          <p:nvPr/>
        </p:nvPicPr>
        <p:blipFill rotWithShape="1">
          <a:blip r:embed="rId4">
            <a:alphaModFix/>
          </a:blip>
          <a:srcRect b="0" l="0" r="0" t="0"/>
          <a:stretch/>
        </p:blipFill>
        <p:spPr>
          <a:xfrm>
            <a:off x="6201025" y="758475"/>
            <a:ext cx="2417700" cy="3626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programação?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programação?</a:t>
            </a:r>
            <a:endParaRPr b="1" i="0" sz="4000" u="none" cap="none" strike="noStrike">
              <a:solidFill>
                <a:schemeClr val="dk1"/>
              </a:solidFill>
              <a:latin typeface="DM Sans"/>
              <a:ea typeface="DM Sans"/>
              <a:cs typeface="DM Sans"/>
              <a:sym typeface="DM Sans"/>
            </a:endParaRPr>
          </a:p>
        </p:txBody>
      </p:sp>
      <p:sp>
        <p:nvSpPr>
          <p:cNvPr id="647" name="Google Shape;647;p37"/>
          <p:cNvSpPr txBox="1"/>
          <p:nvPr/>
        </p:nvSpPr>
        <p:spPr>
          <a:xfrm>
            <a:off x="457725" y="2292200"/>
            <a:ext cx="52821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Char char="✓"/>
            </a:pPr>
            <a:r>
              <a:rPr b="1" i="0" lang="pt-BR" sz="1350" u="none" cap="none" strike="noStrike">
                <a:solidFill>
                  <a:schemeClr val="dk1"/>
                </a:solidFill>
                <a:latin typeface="DM Sans"/>
                <a:ea typeface="DM Sans"/>
                <a:cs typeface="DM Sans"/>
                <a:sym typeface="DM Sans"/>
              </a:rPr>
              <a:t>O que é programação?</a:t>
            </a:r>
            <a:endParaRPr b="1"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Sequência de instruções que define como os dados são processados/transformados.</a:t>
            </a:r>
            <a:endParaRPr b="0" i="0" sz="1350" u="none" cap="none" strike="noStrike">
              <a:solidFill>
                <a:schemeClr val="dk2"/>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Software = programa + dados.</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1" i="0" lang="pt-BR" sz="1350" u="none" cap="none" strike="noStrike">
                <a:solidFill>
                  <a:schemeClr val="dk1"/>
                </a:solidFill>
                <a:latin typeface="DM Sans"/>
                <a:ea typeface="DM Sans"/>
                <a:cs typeface="DM Sans"/>
                <a:sym typeface="DM Sans"/>
              </a:rPr>
              <a:t>Qual a diferença entre “dado” e “informação”?</a:t>
            </a:r>
            <a:endParaRPr b="1"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A existência de um significado em um contexto.</a:t>
            </a:r>
            <a:endParaRPr b="0" i="0" sz="1350" u="none" cap="none" strike="noStrike">
              <a:solidFill>
                <a:schemeClr val="dk2"/>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Dado: Pixels em uma fotografia.</a:t>
            </a:r>
            <a:endParaRPr b="0" i="0" sz="1350" u="none" cap="none" strike="noStrike">
              <a:solidFill>
                <a:schemeClr val="dk2"/>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Informação: O fato de que na fotografia existe um carro.</a:t>
            </a:r>
            <a:endParaRPr b="0"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1" i="0" lang="pt-BR" sz="1350" u="none" cap="none" strike="noStrike">
                <a:solidFill>
                  <a:schemeClr val="dk1"/>
                </a:solidFill>
                <a:latin typeface="DM Sans"/>
                <a:ea typeface="DM Sans"/>
                <a:cs typeface="DM Sans"/>
                <a:sym typeface="DM Sans"/>
              </a:rPr>
              <a:t>O que é um Algoritmo? </a:t>
            </a:r>
            <a:endParaRPr b="1"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2"/>
                </a:solidFill>
                <a:latin typeface="DM Sans"/>
                <a:ea typeface="DM Sans"/>
                <a:cs typeface="DM Sans"/>
                <a:sym typeface="DM Sans"/>
              </a:rPr>
              <a:t>Sequência de passos que soluciona um problema.</a:t>
            </a:r>
            <a:endParaRPr b="0" i="0" sz="1350" u="none" cap="none" strike="noStrike">
              <a:solidFill>
                <a:srgbClr val="000000"/>
              </a:solidFill>
              <a:latin typeface="DM Sans"/>
              <a:ea typeface="DM Sans"/>
              <a:cs typeface="DM Sans"/>
              <a:sym typeface="DM Sans"/>
            </a:endParaRPr>
          </a:p>
        </p:txBody>
      </p:sp>
      <p:pic>
        <p:nvPicPr>
          <p:cNvPr id="648" name="Google Shape;648;p3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programação?</a:t>
            </a:r>
            <a:endParaRPr b="1" i="0" sz="4000" u="none" cap="none" strike="noStrike">
              <a:solidFill>
                <a:schemeClr val="dk1"/>
              </a:solidFill>
              <a:latin typeface="DM Sans"/>
              <a:ea typeface="DM Sans"/>
              <a:cs typeface="DM Sans"/>
              <a:sym typeface="DM Sans"/>
            </a:endParaRPr>
          </a:p>
        </p:txBody>
      </p:sp>
      <p:sp>
        <p:nvSpPr>
          <p:cNvPr id="654" name="Google Shape;654;p38"/>
          <p:cNvSpPr txBox="1"/>
          <p:nvPr/>
        </p:nvSpPr>
        <p:spPr>
          <a:xfrm>
            <a:off x="457725" y="2471800"/>
            <a:ext cx="52821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Receita de bolo </a:t>
            </a:r>
            <a:r>
              <a:rPr b="0" i="0" lang="pt-BR" sz="1350" u="none" cap="none" strike="noStrike">
                <a:solidFill>
                  <a:schemeClr val="dk1"/>
                </a:solidFill>
                <a:latin typeface="DM Sans"/>
                <a:ea typeface="DM Sans"/>
                <a:cs typeface="DM Sans"/>
                <a:sym typeface="DM Sans"/>
              </a:rPr>
              <a:t>é um </a:t>
            </a:r>
            <a:r>
              <a:rPr b="1" i="0" lang="pt-BR" sz="1350" u="none" cap="none" strike="noStrike">
                <a:solidFill>
                  <a:schemeClr val="dk1"/>
                </a:solidFill>
                <a:latin typeface="DM Sans"/>
                <a:ea typeface="DM Sans"/>
                <a:cs typeface="DM Sans"/>
                <a:sym typeface="DM Sans"/>
              </a:rPr>
              <a:t>conjunto de instruções passo a passo que, se seguidas corretamente, resultarão em um bolo delicioso</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A programaçã</a:t>
            </a:r>
            <a:r>
              <a:rPr b="0" i="0" lang="pt-BR" sz="1350" u="none" cap="none" strike="noStrike">
                <a:solidFill>
                  <a:schemeClr val="dk1"/>
                </a:solidFill>
                <a:latin typeface="DM Sans"/>
                <a:ea typeface="DM Sans"/>
                <a:cs typeface="DM Sans"/>
                <a:sym typeface="DM Sans"/>
              </a:rPr>
              <a:t>o também envolve a criação de </a:t>
            </a:r>
            <a:r>
              <a:rPr b="1" i="0" lang="pt-BR" sz="1350" u="none" cap="none" strike="noStrike">
                <a:solidFill>
                  <a:schemeClr val="dk1"/>
                </a:solidFill>
                <a:latin typeface="DM Sans"/>
                <a:ea typeface="DM Sans"/>
                <a:cs typeface="DM Sans"/>
                <a:sym typeface="DM Sans"/>
              </a:rPr>
              <a:t>instruções passo a passo para que um computador possa executar uma tarefa específica.</a:t>
            </a:r>
            <a:endParaRPr b="1" i="0" sz="1350" u="none" cap="none" strike="noStrike">
              <a:solidFill>
                <a:schemeClr val="dk1"/>
              </a:solidFill>
              <a:latin typeface="DM Sans"/>
              <a:ea typeface="DM Sans"/>
              <a:cs typeface="DM Sans"/>
              <a:sym typeface="DM Sans"/>
            </a:endParaRPr>
          </a:p>
        </p:txBody>
      </p:sp>
      <p:pic>
        <p:nvPicPr>
          <p:cNvPr id="655" name="Google Shape;655;p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56" name="Google Shape;656;p38"/>
          <p:cNvPicPr preferRelativeResize="0"/>
          <p:nvPr/>
        </p:nvPicPr>
        <p:blipFill rotWithShape="1">
          <a:blip r:embed="rId4">
            <a:alphaModFix/>
          </a:blip>
          <a:srcRect b="0" l="0" r="0" t="0"/>
          <a:stretch/>
        </p:blipFill>
        <p:spPr>
          <a:xfrm>
            <a:off x="5712875" y="468275"/>
            <a:ext cx="2923973" cy="4118750"/>
          </a:xfrm>
          <a:prstGeom prst="rect">
            <a:avLst/>
          </a:prstGeom>
          <a:noFill/>
          <a:ln>
            <a:noFill/>
          </a:ln>
        </p:spPr>
      </p:pic>
      <p:sp>
        <p:nvSpPr>
          <p:cNvPr id="657" name="Google Shape;657;p38"/>
          <p:cNvSpPr txBox="1"/>
          <p:nvPr/>
        </p:nvSpPr>
        <p:spPr>
          <a:xfrm>
            <a:off x="5676813" y="468275"/>
            <a:ext cx="2924100" cy="4032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000"/>
              <a:buFont typeface="Arial"/>
              <a:buNone/>
            </a:pPr>
            <a:r>
              <a:rPr b="1" i="0" lang="pt-BR" sz="1000" u="none" cap="none" strike="noStrike">
                <a:solidFill>
                  <a:schemeClr val="dk2"/>
                </a:solidFill>
                <a:latin typeface="DM Sans"/>
                <a:ea typeface="DM Sans"/>
                <a:cs typeface="DM Sans"/>
                <a:sym typeface="DM Sans"/>
              </a:rPr>
              <a:t>BOLO DE CHOCOLATE</a:t>
            </a:r>
            <a:endParaRPr b="1"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120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4 ovos</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4 colheres (sopa) de chocolate em pó</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2 colheres (sopa) de manteiga</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3 xícaras (chá) de farinha de trigo</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2 xícaras (chá) de açúcar</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2 colheres (sopa) de fermento</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Char char="●"/>
            </a:pPr>
            <a:r>
              <a:rPr b="0" i="0" lang="pt-BR" sz="1000" u="none" cap="none" strike="noStrike">
                <a:solidFill>
                  <a:schemeClr val="dk2"/>
                </a:solidFill>
                <a:latin typeface="DM Sans"/>
                <a:ea typeface="DM Sans"/>
                <a:cs typeface="DM Sans"/>
                <a:sym typeface="DM Sans"/>
              </a:rPr>
              <a:t>1 xícara (chá) de leite</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AutoNum type="arabicPeriod"/>
            </a:pPr>
            <a:r>
              <a:rPr b="0" i="0" lang="pt-BR" sz="1000" u="none" cap="none" strike="noStrike">
                <a:solidFill>
                  <a:schemeClr val="dk2"/>
                </a:solidFill>
                <a:latin typeface="DM Sans"/>
                <a:ea typeface="DM Sans"/>
                <a:cs typeface="DM Sans"/>
                <a:sym typeface="DM Sans"/>
              </a:rPr>
              <a:t>Em um liquidificador adicione os ovos, o chocolate em pó, a manteiga, a farinha de trigo, o açúcar e o leite, depois bata por 5 minutos.</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AutoNum type="arabicPeriod"/>
            </a:pPr>
            <a:r>
              <a:rPr b="0" i="0" lang="pt-BR" sz="1000" u="none" cap="none" strike="noStrike">
                <a:solidFill>
                  <a:schemeClr val="dk2"/>
                </a:solidFill>
                <a:latin typeface="DM Sans"/>
                <a:ea typeface="DM Sans"/>
                <a:cs typeface="DM Sans"/>
                <a:sym typeface="DM Sans"/>
              </a:rPr>
              <a:t>Adicione o fermento e misture com uma espátula delicadamente.</a:t>
            </a:r>
            <a:endParaRPr b="0" i="0" sz="1000" u="none" cap="none" strike="noStrike">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AutoNum type="arabicPeriod"/>
            </a:pPr>
            <a:r>
              <a:rPr b="0" i="0" lang="pt-BR" sz="1000" u="none" cap="none" strike="noStrike">
                <a:solidFill>
                  <a:schemeClr val="dk2"/>
                </a:solidFill>
                <a:latin typeface="DM Sans"/>
                <a:ea typeface="DM Sans"/>
                <a:cs typeface="DM Sans"/>
                <a:sym typeface="DM Sans"/>
              </a:rPr>
              <a:t>Em uma forma untada, despeje a massa e asse em forno médio (180 ºC) preaquecido por cerca de 40 minutos. Não se esqueça de usar uma forma alta para essa receita: como leva duas colheres de fermento, ela cresce bastante! </a:t>
            </a:r>
            <a:endParaRPr b="0" i="0" sz="1000" u="none" cap="none" strike="noStrike">
              <a:solidFill>
                <a:schemeClr val="dk2"/>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rgbClr val="EAFF6A"/>
                </a:solidFill>
                <a:latin typeface="DM Sans"/>
                <a:ea typeface="DM Sans"/>
                <a:cs typeface="DM Sans"/>
                <a:sym typeface="DM Sans"/>
              </a:rPr>
              <a:t>Objetivos da aula</a:t>
            </a:r>
            <a:endParaRPr b="1" i="0" sz="3000" u="none" cap="none" strike="noStrike">
              <a:solidFill>
                <a:srgbClr val="EAFF6A"/>
              </a:solidFill>
              <a:latin typeface="DM Sans"/>
              <a:ea typeface="DM Sans"/>
              <a:cs typeface="DM Sans"/>
              <a:sym typeface="DM Sans"/>
            </a:endParaRPr>
          </a:p>
        </p:txBody>
      </p:sp>
      <p:pic>
        <p:nvPicPr>
          <p:cNvPr id="328" name="Google Shape;328;p4"/>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329" name="Google Shape;329;p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Conhecer </a:t>
            </a:r>
            <a:r>
              <a:rPr b="0" i="0" lang="pt-BR" sz="1350" u="none" cap="none" strike="noStrike">
                <a:solidFill>
                  <a:schemeClr val="lt1"/>
                </a:solidFill>
                <a:latin typeface="DM Sans"/>
                <a:ea typeface="DM Sans"/>
                <a:cs typeface="DM Sans"/>
                <a:sym typeface="DM Sans"/>
              </a:rPr>
              <a:t>o que é Programação e a sua história.</a:t>
            </a:r>
            <a:endParaRPr b="0" i="0" sz="1350" u="none" cap="none" strike="noStrike">
              <a:solidFill>
                <a:schemeClr val="lt1"/>
              </a:solidFill>
              <a:latin typeface="DM Sans"/>
              <a:ea typeface="DM Sans"/>
              <a:cs typeface="DM Sans"/>
              <a:sym typeface="DM Sans"/>
            </a:endParaRPr>
          </a:p>
        </p:txBody>
      </p:sp>
      <p:pic>
        <p:nvPicPr>
          <p:cNvPr id="330" name="Google Shape;330;p4"/>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331" name="Google Shape;331;p4"/>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Compreender </a:t>
            </a:r>
            <a:r>
              <a:rPr b="0" i="0" lang="pt-BR" sz="1350" u="none" cap="none" strike="noStrike">
                <a:solidFill>
                  <a:schemeClr val="lt1"/>
                </a:solidFill>
                <a:latin typeface="DM Sans"/>
                <a:ea typeface="DM Sans"/>
                <a:cs typeface="DM Sans"/>
                <a:sym typeface="DM Sans"/>
              </a:rPr>
              <a:t>o mercado, atualidades e tendências da programação em dados.</a:t>
            </a:r>
            <a:endParaRPr b="0" i="0" sz="1350" u="none" cap="none" strike="noStrike">
              <a:solidFill>
                <a:schemeClr val="lt1"/>
              </a:solidFill>
              <a:latin typeface="DM Sans"/>
              <a:ea typeface="DM Sans"/>
              <a:cs typeface="DM Sans"/>
              <a:sym typeface="DM Sans"/>
            </a:endParaRPr>
          </a:p>
        </p:txBody>
      </p:sp>
      <p:pic>
        <p:nvPicPr>
          <p:cNvPr id="332" name="Google Shape;332;p4"/>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333" name="Google Shape;333;p4"/>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lt1"/>
                </a:solidFill>
                <a:latin typeface="DM Sans"/>
                <a:ea typeface="DM Sans"/>
                <a:cs typeface="DM Sans"/>
                <a:sym typeface="DM Sans"/>
              </a:rPr>
              <a:t>Criação </a:t>
            </a:r>
            <a:r>
              <a:rPr b="0" i="0" lang="pt-BR" sz="1350" u="none" cap="none" strike="noStrike">
                <a:solidFill>
                  <a:schemeClr val="lt1"/>
                </a:solidFill>
                <a:latin typeface="DM Sans"/>
                <a:ea typeface="DM Sans"/>
                <a:cs typeface="DM Sans"/>
                <a:sym typeface="DM Sans"/>
              </a:rPr>
              <a:t>de um programa Hello World.</a:t>
            </a:r>
            <a:endParaRPr b="1" i="0" sz="1350" u="none" cap="none" strike="noStrike">
              <a:solidFill>
                <a:schemeClr val="lt1"/>
              </a:solidFill>
              <a:latin typeface="DM Sans"/>
              <a:ea typeface="DM Sans"/>
              <a:cs typeface="DM Sans"/>
              <a:sym typeface="DM Sans"/>
            </a:endParaRPr>
          </a:p>
        </p:txBody>
      </p:sp>
      <p:sp>
        <p:nvSpPr>
          <p:cNvPr id="334" name="Google Shape;334;p4"/>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cxnSp>
        <p:nvCxnSpPr>
          <p:cNvPr id="335" name="Google Shape;335;p4"/>
          <p:cNvCxnSpPr>
            <a:stCxn id="328" idx="2"/>
            <a:endCxn id="330"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36" name="Google Shape;336;p4"/>
          <p:cNvCxnSpPr>
            <a:stCxn id="330" idx="2"/>
            <a:endCxn id="332"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Do que eu preciso?</a:t>
            </a:r>
            <a:endParaRPr b="1" i="0" sz="4000" u="none" cap="none" strike="noStrike">
              <a:solidFill>
                <a:schemeClr val="dk1"/>
              </a:solidFill>
              <a:latin typeface="DM Sans"/>
              <a:ea typeface="DM Sans"/>
              <a:cs typeface="DM Sans"/>
              <a:sym typeface="DM Sans"/>
            </a:endParaRPr>
          </a:p>
        </p:txBody>
      </p:sp>
      <p:sp>
        <p:nvSpPr>
          <p:cNvPr id="663" name="Google Shape;663;p39"/>
          <p:cNvSpPr txBox="1"/>
          <p:nvPr/>
        </p:nvSpPr>
        <p:spPr>
          <a:xfrm>
            <a:off x="457725" y="2471800"/>
            <a:ext cx="52821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Matemática (nível de ensino médio): computadores foram criados para realizar cálculos. TUDO é representado por números!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É indicado noções de inglês: Boa parte do material e das ferramentas estão em inglês. </a:t>
            </a:r>
            <a:r>
              <a:rPr b="1" i="0" lang="pt-BR" sz="1350" u="none" cap="none" strike="noStrike">
                <a:solidFill>
                  <a:schemeClr val="dk1"/>
                </a:solidFill>
                <a:latin typeface="DM Sans"/>
                <a:ea typeface="DM Sans"/>
                <a:cs typeface="DM Sans"/>
                <a:sym typeface="DM Sans"/>
              </a:rPr>
              <a:t>Mas conseguimos seguir só com o vocabulário técnico em algumas aulas.</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Interpretação de texto: traduzir especificações escritas em linguagem natural para algoritmos e programas.</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Raciocínio lógico.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Atenção aos detalhes.</a:t>
            </a:r>
            <a:endParaRPr b="0" i="0" sz="1350" u="none" cap="none" strike="noStrike">
              <a:solidFill>
                <a:schemeClr val="dk1"/>
              </a:solidFill>
              <a:latin typeface="DM Sans"/>
              <a:ea typeface="DM Sans"/>
              <a:cs typeface="DM Sans"/>
              <a:sym typeface="DM Sans"/>
            </a:endParaRPr>
          </a:p>
        </p:txBody>
      </p:sp>
      <p:pic>
        <p:nvPicPr>
          <p:cNvPr id="664" name="Google Shape;664;p3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1"/>
          <p:cNvSpPr txBox="1"/>
          <p:nvPr/>
        </p:nvSpPr>
        <p:spPr>
          <a:xfrm>
            <a:off x="493650" y="841175"/>
            <a:ext cx="5145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Linguagens alto nível e linguagens de baixo nível</a:t>
            </a:r>
            <a:endParaRPr b="1" i="0" sz="4000" u="none" cap="none" strike="noStrike">
              <a:solidFill>
                <a:schemeClr val="dk1"/>
              </a:solidFill>
              <a:latin typeface="DM Sans"/>
              <a:ea typeface="DM Sans"/>
              <a:cs typeface="DM Sans"/>
              <a:sym typeface="DM Sans"/>
            </a:endParaRPr>
          </a:p>
        </p:txBody>
      </p:sp>
      <p:sp>
        <p:nvSpPr>
          <p:cNvPr id="670" name="Google Shape;670;p51"/>
          <p:cNvSpPr txBox="1"/>
          <p:nvPr/>
        </p:nvSpPr>
        <p:spPr>
          <a:xfrm>
            <a:off x="529450" y="2917175"/>
            <a:ext cx="3942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20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Linguagens de programação podem ser classificadas em linguagens de alto nível e linguagens de baixo nível com base na sua proximidade ao código de máquina e ao hardware do computador.</a:t>
            </a:r>
            <a:endParaRPr b="0" i="0" sz="1350" u="none" cap="none" strike="noStrike">
              <a:solidFill>
                <a:schemeClr val="dk1"/>
              </a:solidFill>
              <a:latin typeface="DM Sans"/>
              <a:ea typeface="DM Sans"/>
              <a:cs typeface="DM Sans"/>
              <a:sym typeface="DM Sans"/>
            </a:endParaRPr>
          </a:p>
        </p:txBody>
      </p:sp>
      <p:pic>
        <p:nvPicPr>
          <p:cNvPr id="671" name="Google Shape;671;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72" name="Google Shape;672;p51"/>
          <p:cNvPicPr preferRelativeResize="0"/>
          <p:nvPr/>
        </p:nvPicPr>
        <p:blipFill rotWithShape="1">
          <a:blip r:embed="rId4">
            <a:alphaModFix/>
          </a:blip>
          <a:srcRect b="0" l="0" r="11800" t="0"/>
          <a:stretch/>
        </p:blipFill>
        <p:spPr>
          <a:xfrm>
            <a:off x="5476750" y="841175"/>
            <a:ext cx="3129300" cy="3548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0"/>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Python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Python</a:t>
            </a:r>
            <a:endParaRPr b="1" i="0" sz="4000" u="none" cap="none" strike="noStrike">
              <a:solidFill>
                <a:schemeClr val="dk1"/>
              </a:solidFill>
              <a:latin typeface="DM Sans"/>
              <a:ea typeface="DM Sans"/>
              <a:cs typeface="DM Sans"/>
              <a:sym typeface="DM Sans"/>
            </a:endParaRPr>
          </a:p>
        </p:txBody>
      </p:sp>
      <p:sp>
        <p:nvSpPr>
          <p:cNvPr id="683" name="Google Shape;683;p41"/>
          <p:cNvSpPr txBox="1"/>
          <p:nvPr/>
        </p:nvSpPr>
        <p:spPr>
          <a:xfrm>
            <a:off x="457725" y="2471800"/>
            <a:ext cx="52821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chemeClr val="dk1"/>
                </a:solidFill>
                <a:highlight>
                  <a:srgbClr val="EAFF6A"/>
                </a:highlight>
                <a:latin typeface="DM Sans"/>
                <a:ea typeface="DM Sans"/>
                <a:cs typeface="DM Sans"/>
                <a:sym typeface="DM Sans"/>
              </a:rPr>
              <a:t>Python </a:t>
            </a:r>
            <a:r>
              <a:rPr b="0" i="0" lang="pt-BR" sz="1350" u="none" cap="none" strike="noStrike">
                <a:solidFill>
                  <a:schemeClr val="dk1"/>
                </a:solidFill>
                <a:latin typeface="DM Sans"/>
                <a:ea typeface="DM Sans"/>
                <a:cs typeface="DM Sans"/>
                <a:sym typeface="DM Sans"/>
              </a:rPr>
              <a:t>é uma l</a:t>
            </a:r>
            <a:r>
              <a:rPr b="1" i="0" lang="pt-BR" sz="1350" u="none" cap="none" strike="noStrike">
                <a:solidFill>
                  <a:schemeClr val="dk1"/>
                </a:solidFill>
                <a:latin typeface="DM Sans"/>
                <a:ea typeface="DM Sans"/>
                <a:cs typeface="DM Sans"/>
                <a:sym typeface="DM Sans"/>
              </a:rPr>
              <a:t>inguagem de programação de alto nível, interpretada, de código aberto e com uma sintaxe simples </a:t>
            </a:r>
            <a:r>
              <a:rPr b="0" i="0" lang="pt-BR" sz="1350" u="none" cap="none" strike="noStrike">
                <a:solidFill>
                  <a:schemeClr val="dk1"/>
                </a:solidFill>
                <a:latin typeface="DM Sans"/>
                <a:ea typeface="DM Sans"/>
                <a:cs typeface="DM Sans"/>
                <a:sym typeface="DM Sans"/>
              </a:rPr>
              <a:t>e fácil de aprender.</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A Comunidade Python é bastante ativa e colaborativa, o que contribui para o contínuo desenvolvimento e aprimoramento da linguagem.</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chemeClr val="dk1"/>
              </a:buClr>
              <a:buSzPts val="110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p:txBody>
      </p:sp>
      <p:pic>
        <p:nvPicPr>
          <p:cNvPr id="684" name="Google Shape;684;p4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85" name="Google Shape;685;p41"/>
          <p:cNvPicPr preferRelativeResize="0"/>
          <p:nvPr/>
        </p:nvPicPr>
        <p:blipFill rotWithShape="1">
          <a:blip r:embed="rId4">
            <a:alphaModFix/>
          </a:blip>
          <a:srcRect b="0" l="0" r="0" t="0"/>
          <a:stretch/>
        </p:blipFill>
        <p:spPr>
          <a:xfrm>
            <a:off x="5943078" y="863976"/>
            <a:ext cx="1916724" cy="210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Python 2, 3</a:t>
            </a:r>
            <a:endParaRPr b="1" i="0" sz="4000" u="none" cap="none" strike="noStrike">
              <a:solidFill>
                <a:schemeClr val="dk1"/>
              </a:solidFill>
              <a:latin typeface="DM Sans"/>
              <a:ea typeface="DM Sans"/>
              <a:cs typeface="DM Sans"/>
              <a:sym typeface="DM Sans"/>
            </a:endParaRPr>
          </a:p>
        </p:txBody>
      </p:sp>
      <p:sp>
        <p:nvSpPr>
          <p:cNvPr id="691" name="Google Shape;691;p42"/>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chemeClr val="dk1"/>
                </a:solidFill>
                <a:highlight>
                  <a:srgbClr val="EAFF6A"/>
                </a:highlight>
                <a:latin typeface="DM Sans"/>
                <a:ea typeface="DM Sans"/>
                <a:cs typeface="DM Sans"/>
                <a:sym typeface="DM Sans"/>
              </a:rPr>
              <a:t>Python 2</a:t>
            </a:r>
            <a:r>
              <a:rPr b="0" i="0" lang="pt-BR" sz="1350" u="none" cap="none" strike="noStrike">
                <a:solidFill>
                  <a:schemeClr val="dk1"/>
                </a:solidFill>
                <a:latin typeface="DM Sans"/>
                <a:ea typeface="DM Sans"/>
                <a:cs typeface="DM Sans"/>
                <a:sym typeface="DM Sans"/>
              </a:rPr>
              <a:t> e </a:t>
            </a:r>
            <a:r>
              <a:rPr b="1" i="0" lang="pt-BR" sz="1350" u="none" cap="none" strike="noStrike">
                <a:solidFill>
                  <a:schemeClr val="dk1"/>
                </a:solidFill>
                <a:highlight>
                  <a:srgbClr val="EAFF6A"/>
                </a:highlight>
                <a:latin typeface="DM Sans"/>
                <a:ea typeface="DM Sans"/>
                <a:cs typeface="DM Sans"/>
                <a:sym typeface="DM Sans"/>
              </a:rPr>
              <a:t>Python 3 </a:t>
            </a:r>
            <a:r>
              <a:rPr b="0" i="0" lang="pt-BR" sz="1350" u="none" cap="none" strike="noStrike">
                <a:solidFill>
                  <a:schemeClr val="dk1"/>
                </a:solidFill>
                <a:latin typeface="DM Sans"/>
                <a:ea typeface="DM Sans"/>
                <a:cs typeface="DM Sans"/>
                <a:sym typeface="DM Sans"/>
              </a:rPr>
              <a:t>são </a:t>
            </a:r>
            <a:r>
              <a:rPr b="1" i="0" lang="pt-BR" sz="1350" u="none" cap="none" strike="noStrike">
                <a:solidFill>
                  <a:schemeClr val="dk1"/>
                </a:solidFill>
                <a:latin typeface="DM Sans"/>
                <a:ea typeface="DM Sans"/>
                <a:cs typeface="DM Sans"/>
                <a:sym typeface="DM Sans"/>
              </a:rPr>
              <a:t>versões diferentes da linguagem de programação Python</a:t>
            </a:r>
            <a:r>
              <a:rPr b="0" i="0" lang="pt-BR" sz="1350" u="none" cap="none" strike="noStrike">
                <a:solidFill>
                  <a:schemeClr val="dk1"/>
                </a:solidFill>
                <a:latin typeface="DM Sans"/>
                <a:ea typeface="DM Sans"/>
                <a:cs typeface="DM Sans"/>
                <a:sym typeface="DM Sans"/>
              </a:rPr>
              <a:t>. A principal diferença entre elas é que Python 2 foi lançado em 2000, enquanto Python 3 foi lançado em 2008 e é a versão mais recente da linguagem.</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Python 3 é a versão mais recente e possui recursos mais atualizados.</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highlight>
                  <a:srgbClr val="EAFF6A"/>
                </a:highlight>
                <a:latin typeface="DM Sans"/>
                <a:ea typeface="DM Sans"/>
                <a:cs typeface="DM Sans"/>
                <a:sym typeface="DM Sans"/>
              </a:rPr>
              <a:t>Recomenda-se usar a versão mais recente, Python 3</a:t>
            </a:r>
            <a:r>
              <a:rPr b="0" i="0" lang="pt-BR" sz="1350" u="none" cap="none" strike="noStrike">
                <a:solidFill>
                  <a:schemeClr val="dk1"/>
                </a:solidFill>
                <a:latin typeface="DM Sans"/>
                <a:ea typeface="DM Sans"/>
                <a:cs typeface="DM Sans"/>
                <a:sym typeface="DM Sans"/>
              </a:rPr>
              <a:t>, para novos projetos.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692" name="Google Shape;692;p4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93" name="Google Shape;693;p42"/>
          <p:cNvPicPr preferRelativeResize="0"/>
          <p:nvPr/>
        </p:nvPicPr>
        <p:blipFill rotWithShape="1">
          <a:blip r:embed="rId4">
            <a:alphaModFix/>
          </a:blip>
          <a:srcRect b="0" l="0" r="0" t="0"/>
          <a:stretch/>
        </p:blipFill>
        <p:spPr>
          <a:xfrm>
            <a:off x="6106125" y="643375"/>
            <a:ext cx="2437350" cy="3925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pt-BR"/>
              <a:t>Mercado, atualidades e tendências </a:t>
            </a:r>
            <a:endParaRPr/>
          </a:p>
        </p:txBody>
      </p:sp>
      <p:sp>
        <p:nvSpPr>
          <p:cNvPr id="699" name="Google Shape;699;p43"/>
          <p:cNvSpPr txBox="1"/>
          <p:nvPr/>
        </p:nvSpPr>
        <p:spPr>
          <a:xfrm>
            <a:off x="210775" y="46074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sng" cap="none" strike="noStrike">
                <a:solidFill>
                  <a:srgbClr val="B7B7B7"/>
                </a:solidFill>
                <a:latin typeface="Arial"/>
                <a:ea typeface="Arial"/>
                <a:cs typeface="Arial"/>
                <a:sym typeface="Arial"/>
                <a:hlinkClick r:id="rId3">
                  <a:extLst>
                    <a:ext uri="{A12FA001-AC4F-418D-AE19-62706E023703}">
                      <ahyp:hlinkClr val="tx"/>
                    </a:ext>
                  </a:extLst>
                </a:hlinkClick>
              </a:rPr>
              <a:t>https://pypl.github.io/PYPL.html</a:t>
            </a:r>
            <a:endParaRPr b="0" i="0" sz="1400" u="none" cap="none" strike="noStrike">
              <a:solidFill>
                <a:srgbClr val="B7B7B7"/>
              </a:solidFill>
              <a:latin typeface="Arial"/>
              <a:ea typeface="Arial"/>
              <a:cs typeface="Arial"/>
              <a:sym typeface="Arial"/>
            </a:endParaRPr>
          </a:p>
        </p:txBody>
      </p:sp>
      <p:pic>
        <p:nvPicPr>
          <p:cNvPr id="700" name="Google Shape;700;p43"/>
          <p:cNvPicPr preferRelativeResize="0"/>
          <p:nvPr/>
        </p:nvPicPr>
        <p:blipFill rotWithShape="1">
          <a:blip r:embed="rId4">
            <a:alphaModFix/>
          </a:blip>
          <a:srcRect b="0" l="0" r="0" t="0"/>
          <a:stretch/>
        </p:blipFill>
        <p:spPr>
          <a:xfrm>
            <a:off x="6144025" y="259175"/>
            <a:ext cx="2857500" cy="1905000"/>
          </a:xfrm>
          <a:prstGeom prst="rect">
            <a:avLst/>
          </a:prstGeom>
          <a:noFill/>
          <a:ln>
            <a:noFill/>
          </a:ln>
        </p:spPr>
      </p:pic>
      <p:pic>
        <p:nvPicPr>
          <p:cNvPr id="701" name="Google Shape;701;p43"/>
          <p:cNvPicPr preferRelativeResize="0"/>
          <p:nvPr/>
        </p:nvPicPr>
        <p:blipFill rotWithShape="1">
          <a:blip r:embed="rId5">
            <a:alphaModFix/>
          </a:blip>
          <a:srcRect b="0" l="0" r="0" t="0"/>
          <a:stretch/>
        </p:blipFill>
        <p:spPr>
          <a:xfrm>
            <a:off x="620250" y="1270363"/>
            <a:ext cx="5523775" cy="3084421"/>
          </a:xfrm>
          <a:prstGeom prst="rect">
            <a:avLst/>
          </a:prstGeom>
          <a:noFill/>
          <a:ln>
            <a:noFill/>
          </a:ln>
        </p:spPr>
      </p:pic>
      <p:sp>
        <p:nvSpPr>
          <p:cNvPr id="702" name="Google Shape;702;p43"/>
          <p:cNvSpPr/>
          <p:nvPr/>
        </p:nvSpPr>
        <p:spPr>
          <a:xfrm>
            <a:off x="536400" y="1952425"/>
            <a:ext cx="560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4"/>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4"/>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Mercado, atualidades e tendências</a:t>
            </a:r>
            <a:endParaRPr b="1" i="0" sz="3500" u="none" cap="none" strike="noStrike">
              <a:solidFill>
                <a:schemeClr val="lt1"/>
              </a:solidFill>
              <a:latin typeface="DM Sans"/>
              <a:ea typeface="DM Sans"/>
              <a:cs typeface="DM Sans"/>
              <a:sym typeface="DM Sans"/>
            </a:endParaRPr>
          </a:p>
        </p:txBody>
      </p:sp>
      <p:sp>
        <p:nvSpPr>
          <p:cNvPr id="709" name="Google Shape;709;p44"/>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100" u="none" cap="none" strike="noStrike">
                <a:solidFill>
                  <a:srgbClr val="999999"/>
                </a:solidFill>
                <a:latin typeface="DM Sans"/>
                <a:ea typeface="DM Sans"/>
                <a:cs typeface="DM Sans"/>
                <a:sym typeface="DM Sans"/>
              </a:rPr>
              <a:t>Fonte: (</a:t>
            </a:r>
            <a:r>
              <a:rPr b="0" i="0" lang="pt-BR" sz="1100" u="sng" cap="none" strike="noStrike">
                <a:solidFill>
                  <a:srgbClr val="999999"/>
                </a:solidFill>
                <a:latin typeface="DM Sans"/>
                <a:ea typeface="DM Sans"/>
                <a:cs typeface="DM Sans"/>
                <a:sym typeface="DM Sans"/>
                <a:hlinkClick r:id="rId3">
                  <a:extLst>
                    <a:ext uri="{A12FA001-AC4F-418D-AE19-62706E023703}">
                      <ahyp:hlinkClr val="tx"/>
                    </a:ext>
                  </a:extLst>
                </a:hlinkClick>
              </a:rPr>
              <a:t>PYPL PopularitY of Programming Language</a:t>
            </a:r>
            <a:r>
              <a:rPr b="0" i="0" lang="pt-BR" sz="1100" u="none" cap="none" strike="noStrike">
                <a:solidFill>
                  <a:srgbClr val="83AEFB"/>
                </a:solidFill>
                <a:latin typeface="DM Sans"/>
                <a:ea typeface="DM Sans"/>
                <a:cs typeface="DM Sans"/>
                <a:sym typeface="DM Sans"/>
              </a:rPr>
              <a:t>)</a:t>
            </a:r>
            <a:endParaRPr b="0" i="1" sz="1100" u="sng" cap="none" strike="noStrike">
              <a:solidFill>
                <a:srgbClr val="83AEFB"/>
              </a:solidFill>
              <a:latin typeface="DM Sans"/>
              <a:ea typeface="DM Sans"/>
              <a:cs typeface="DM Sans"/>
              <a:sym typeface="DM Sans"/>
            </a:endParaRPr>
          </a:p>
        </p:txBody>
      </p:sp>
      <p:pic>
        <p:nvPicPr>
          <p:cNvPr id="710" name="Google Shape;710;p44"/>
          <p:cNvPicPr preferRelativeResize="0"/>
          <p:nvPr/>
        </p:nvPicPr>
        <p:blipFill rotWithShape="1">
          <a:blip r:embed="rId4">
            <a:alphaModFix/>
          </a:blip>
          <a:srcRect b="0" l="0" r="0" t="0"/>
          <a:stretch/>
        </p:blipFill>
        <p:spPr>
          <a:xfrm>
            <a:off x="1852038" y="1313488"/>
            <a:ext cx="5523775" cy="3084421"/>
          </a:xfrm>
          <a:prstGeom prst="rect">
            <a:avLst/>
          </a:prstGeom>
          <a:noFill/>
          <a:ln>
            <a:noFill/>
          </a:ln>
        </p:spPr>
      </p:pic>
      <p:sp>
        <p:nvSpPr>
          <p:cNvPr id="711" name="Google Shape;711;p44"/>
          <p:cNvSpPr/>
          <p:nvPr/>
        </p:nvSpPr>
        <p:spPr>
          <a:xfrm>
            <a:off x="1768188" y="1995550"/>
            <a:ext cx="560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5"/>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Mercado, atualidades e tendências</a:t>
            </a:r>
            <a:endParaRPr b="1" i="0" sz="3500" u="none" cap="none" strike="noStrike">
              <a:solidFill>
                <a:schemeClr val="lt1"/>
              </a:solidFill>
              <a:latin typeface="DM Sans"/>
              <a:ea typeface="DM Sans"/>
              <a:cs typeface="DM Sans"/>
              <a:sym typeface="DM Sans"/>
            </a:endParaRPr>
          </a:p>
        </p:txBody>
      </p:sp>
      <p:sp>
        <p:nvSpPr>
          <p:cNvPr id="717" name="Google Shape;717;p45"/>
          <p:cNvSpPr txBox="1"/>
          <p:nvPr/>
        </p:nvSpPr>
        <p:spPr>
          <a:xfrm>
            <a:off x="464750" y="4637850"/>
            <a:ext cx="7056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100" u="none" cap="none" strike="noStrike">
                <a:solidFill>
                  <a:srgbClr val="999999"/>
                </a:solidFill>
                <a:latin typeface="DM Sans"/>
                <a:ea typeface="DM Sans"/>
                <a:cs typeface="DM Sans"/>
                <a:sym typeface="DM Sans"/>
              </a:rPr>
              <a:t>Fonte: (</a:t>
            </a:r>
            <a:r>
              <a:rPr b="0" i="0" lang="pt-BR" sz="1100" u="sng" cap="none" strike="noStrike">
                <a:solidFill>
                  <a:srgbClr val="999999"/>
                </a:solidFill>
                <a:latin typeface="DM Sans"/>
                <a:ea typeface="DM Sans"/>
                <a:cs typeface="DM Sans"/>
                <a:sym typeface="DM Sans"/>
                <a:hlinkClick r:id="rId3">
                  <a:extLst>
                    <a:ext uri="{A12FA001-AC4F-418D-AE19-62706E023703}">
                      <ahyp:hlinkClr val="tx"/>
                    </a:ext>
                  </a:extLst>
                </a:hlinkClick>
              </a:rPr>
              <a:t>Data Scientist Salary-The Ultimate Guide for 2023</a:t>
            </a:r>
            <a:r>
              <a:rPr b="0" i="0" lang="pt-BR" sz="1100" u="none" cap="none" strike="noStrike">
                <a:solidFill>
                  <a:srgbClr val="999999"/>
                </a:solidFill>
                <a:latin typeface="DM Sans"/>
                <a:ea typeface="DM Sans"/>
                <a:cs typeface="DM Sans"/>
                <a:sym typeface="DM Sans"/>
              </a:rPr>
              <a:t>)</a:t>
            </a:r>
            <a:endParaRPr b="0" i="0" sz="11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2"/>
              </a:solidFill>
              <a:latin typeface="DM Sans"/>
              <a:ea typeface="DM Sans"/>
              <a:cs typeface="DM Sans"/>
              <a:sym typeface="DM Sans"/>
            </a:endParaRPr>
          </a:p>
        </p:txBody>
      </p:sp>
      <p:pic>
        <p:nvPicPr>
          <p:cNvPr id="718" name="Google Shape;718;p45"/>
          <p:cNvPicPr preferRelativeResize="0"/>
          <p:nvPr/>
        </p:nvPicPr>
        <p:blipFill rotWithShape="1">
          <a:blip r:embed="rId4">
            <a:alphaModFix/>
          </a:blip>
          <a:srcRect b="0" l="0" r="0" t="0"/>
          <a:stretch/>
        </p:blipFill>
        <p:spPr>
          <a:xfrm>
            <a:off x="2458199" y="1227950"/>
            <a:ext cx="4071026" cy="2867750"/>
          </a:xfrm>
          <a:prstGeom prst="rect">
            <a:avLst/>
          </a:prstGeom>
          <a:noFill/>
          <a:ln>
            <a:noFill/>
          </a:ln>
        </p:spPr>
      </p:pic>
      <p:sp>
        <p:nvSpPr>
          <p:cNvPr id="719" name="Google Shape;719;p45"/>
          <p:cNvSpPr txBox="1"/>
          <p:nvPr/>
        </p:nvSpPr>
        <p:spPr>
          <a:xfrm>
            <a:off x="2334675" y="4095688"/>
            <a:ext cx="4540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dk2"/>
                </a:solidFill>
                <a:latin typeface="DM Sans"/>
                <a:ea typeface="DM Sans"/>
                <a:cs typeface="DM Sans"/>
                <a:sym typeface="DM Sans"/>
              </a:rPr>
              <a:t>Ferramentas mais pedidas em trabalhos na área de Ciência de Dados.</a:t>
            </a:r>
            <a:endParaRPr b="0" i="0" sz="10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dk2"/>
                </a:solidFill>
                <a:latin typeface="DM Sans"/>
                <a:ea typeface="DM Sans"/>
                <a:cs typeface="DM Sans"/>
                <a:sym typeface="DM Sans"/>
              </a:rPr>
              <a:t>Analisando 3490 posts de trabalho em Data Science no Linkedln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3" name="Shape 72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724" name="Google Shape;724;p4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725" name="Google Shape;725;p4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26" name="Google Shape;726;p4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8"/>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Outras Linguagens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
          <p:cNvSpPr/>
          <p:nvPr/>
        </p:nvSpPr>
        <p:spPr>
          <a:xfrm>
            <a:off x="2295650" y="2193275"/>
            <a:ext cx="1847700" cy="18477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Foto</a:t>
            </a:r>
            <a:endParaRPr b="0" i="0" sz="1400" u="none" cap="none" strike="noStrike">
              <a:solidFill>
                <a:srgbClr val="000000"/>
              </a:solidFill>
              <a:latin typeface="Arial"/>
              <a:ea typeface="Arial"/>
              <a:cs typeface="Arial"/>
              <a:sym typeface="Arial"/>
            </a:endParaRPr>
          </a:p>
        </p:txBody>
      </p:sp>
      <p:sp>
        <p:nvSpPr>
          <p:cNvPr id="342" name="Google Shape;342;p5"/>
          <p:cNvSpPr txBox="1"/>
          <p:nvPr/>
        </p:nvSpPr>
        <p:spPr>
          <a:xfrm>
            <a:off x="1510950" y="849100"/>
            <a:ext cx="6122100" cy="10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900"/>
              <a:buFont typeface="Arial"/>
              <a:buNone/>
            </a:pPr>
            <a:r>
              <a:rPr b="1" i="0" lang="pt-BR" sz="3900" u="none" cap="none" strike="noStrike">
                <a:solidFill>
                  <a:schemeClr val="lt1"/>
                </a:solidFill>
                <a:latin typeface="Helvetica Neue"/>
                <a:ea typeface="Helvetica Neue"/>
                <a:cs typeface="Helvetica Neue"/>
                <a:sym typeface="Helvetica Neue"/>
              </a:rPr>
              <a:t>Apresentação </a:t>
            </a:r>
            <a:r>
              <a:rPr b="1" i="0" lang="pt-BR" sz="3900" u="none" cap="none" strike="noStrike">
                <a:solidFill>
                  <a:schemeClr val="accent6"/>
                </a:solidFill>
                <a:latin typeface="Helvetica Neue"/>
                <a:ea typeface="Helvetica Neue"/>
                <a:cs typeface="Helvetica Neue"/>
                <a:sym typeface="Helvetica Neue"/>
              </a:rPr>
              <a:t>da equipe</a:t>
            </a:r>
            <a:endParaRPr b="1" i="0" sz="3900" u="none" cap="none" strike="noStrike">
              <a:solidFill>
                <a:schemeClr val="accent6"/>
              </a:solidFill>
              <a:latin typeface="Helvetica Neue"/>
              <a:ea typeface="Helvetica Neue"/>
              <a:cs typeface="Helvetica Neue"/>
              <a:sym typeface="Helvetica Neue"/>
            </a:endParaRPr>
          </a:p>
        </p:txBody>
      </p:sp>
      <p:sp>
        <p:nvSpPr>
          <p:cNvPr id="343" name="Google Shape;343;p5"/>
          <p:cNvSpPr txBox="1"/>
          <p:nvPr/>
        </p:nvSpPr>
        <p:spPr>
          <a:xfrm>
            <a:off x="4582525" y="3141425"/>
            <a:ext cx="19347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Sthefanie Monica</a:t>
            </a:r>
            <a:endParaRPr b="0" i="0" sz="15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1" i="0" lang="pt-BR" sz="1200" u="none" cap="none" strike="noStrike">
                <a:solidFill>
                  <a:schemeClr val="lt1"/>
                </a:solidFill>
                <a:latin typeface="Helvetica Neue"/>
                <a:ea typeface="Helvetica Neue"/>
                <a:cs typeface="Helvetica Neue"/>
                <a:sym typeface="Helvetica Neue"/>
              </a:rPr>
              <a:t>professor(a)</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i="0" sz="1200" u="none" cap="none" strike="noStrike">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Cientista de Dados Heineken</a:t>
            </a:r>
            <a:endParaRPr b="0" i="0" sz="1200" u="none" cap="none" strike="noStrike">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Amo jogos online e boardgames!</a:t>
            </a:r>
            <a:endParaRPr b="0"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pt-BR" sz="1200" u="none" cap="none" strike="noStrike">
                <a:solidFill>
                  <a:schemeClr val="lt1"/>
                </a:solidFill>
                <a:latin typeface="Helvetica Neue"/>
                <a:ea typeface="Helvetica Neue"/>
                <a:cs typeface="Helvetica Neue"/>
                <a:sym typeface="Helvetica Neue"/>
              </a:rPr>
              <a:t>@</a:t>
            </a:r>
            <a:r>
              <a:rPr lang="pt-BR" sz="1200">
                <a:solidFill>
                  <a:schemeClr val="lt1"/>
                </a:solidFill>
                <a:latin typeface="Helvetica Neue"/>
                <a:ea typeface="Helvetica Neue"/>
                <a:cs typeface="Helvetica Neue"/>
                <a:sym typeface="Helvetica Neue"/>
              </a:rPr>
              <a:t>sthemonica</a:t>
            </a:r>
            <a:endParaRPr b="0"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i="0" sz="1200" u="none" cap="none" strike="noStrike">
              <a:solidFill>
                <a:schemeClr val="lt1"/>
              </a:solidFill>
              <a:latin typeface="Helvetica Neue"/>
              <a:ea typeface="Helvetica Neue"/>
              <a:cs typeface="Helvetica Neue"/>
              <a:sym typeface="Helvetica Neue"/>
            </a:endParaRPr>
          </a:p>
        </p:txBody>
      </p:sp>
      <p:cxnSp>
        <p:nvCxnSpPr>
          <p:cNvPr id="344" name="Google Shape;344;p5"/>
          <p:cNvCxnSpPr/>
          <p:nvPr/>
        </p:nvCxnSpPr>
        <p:spPr>
          <a:xfrm>
            <a:off x="4434375" y="2307350"/>
            <a:ext cx="11700" cy="1722300"/>
          </a:xfrm>
          <a:prstGeom prst="straightConnector1">
            <a:avLst/>
          </a:prstGeom>
          <a:noFill/>
          <a:ln cap="flat" cmpd="sng" w="9525">
            <a:solidFill>
              <a:srgbClr val="EAFF6A"/>
            </a:solidFill>
            <a:prstDash val="solid"/>
            <a:round/>
            <a:headEnd len="sm" w="sm" type="none"/>
            <a:tailEnd len="sm" w="sm" type="none"/>
          </a:ln>
        </p:spPr>
      </p:cxnSp>
      <p:pic>
        <p:nvPicPr>
          <p:cNvPr id="345" name="Google Shape;345;p5"/>
          <p:cNvPicPr preferRelativeResize="0"/>
          <p:nvPr/>
        </p:nvPicPr>
        <p:blipFill rotWithShape="1">
          <a:blip r:embed="rId3">
            <a:alphaModFix/>
          </a:blip>
          <a:srcRect b="28351" l="0" r="0" t="13407"/>
          <a:stretch/>
        </p:blipFill>
        <p:spPr>
          <a:xfrm>
            <a:off x="2295650" y="2160725"/>
            <a:ext cx="1847700" cy="1912800"/>
          </a:xfrm>
          <a:prstGeom prst="ellipse">
            <a:avLst/>
          </a:prstGeom>
          <a:solidFill>
            <a:schemeClr val="lt2"/>
          </a:solidFill>
          <a:ln cap="flat" cmpd="sng" w="9525">
            <a:solidFill>
              <a:schemeClr val="lt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Outras linguagens </a:t>
            </a:r>
            <a:endParaRPr b="1" i="0" sz="4000" u="none" cap="none" strike="noStrike">
              <a:solidFill>
                <a:schemeClr val="dk1"/>
              </a:solidFill>
              <a:latin typeface="DM Sans"/>
              <a:ea typeface="DM Sans"/>
              <a:cs typeface="DM Sans"/>
              <a:sym typeface="DM Sans"/>
            </a:endParaRPr>
          </a:p>
        </p:txBody>
      </p:sp>
      <p:sp>
        <p:nvSpPr>
          <p:cNvPr id="737" name="Google Shape;737;p49"/>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JAVA</a:t>
            </a:r>
            <a:r>
              <a:rPr b="0" i="0" lang="pt-BR" sz="1350" u="none" cap="none" strike="noStrike">
                <a:solidFill>
                  <a:schemeClr val="dk1"/>
                </a:solidFill>
                <a:latin typeface="DM Sans"/>
                <a:ea typeface="DM Sans"/>
                <a:cs typeface="DM Sans"/>
                <a:sym typeface="DM Sans"/>
              </a:rPr>
              <a:t>: A linguagem Java é muito popular por causa de sua portabilidade, segurança e robustez.</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Além disso, a linguagem Java possui uma vasta biblioteca padrão de classes e métodos, que torna mais fácil para os desenvolvedores realizar tarefas comuns, como gerenciamento de arquivos, manipulação de strings, conexão com banco de dados, etc.</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738" name="Google Shape;738;p4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739" name="Google Shape;739;p49"/>
          <p:cNvPicPr preferRelativeResize="0"/>
          <p:nvPr/>
        </p:nvPicPr>
        <p:blipFill rotWithShape="1">
          <a:blip r:embed="rId4">
            <a:alphaModFix/>
          </a:blip>
          <a:srcRect b="0" l="0" r="0" t="0"/>
          <a:stretch/>
        </p:blipFill>
        <p:spPr>
          <a:xfrm>
            <a:off x="6771200" y="620025"/>
            <a:ext cx="1894400" cy="106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Outras linguagens </a:t>
            </a:r>
            <a:endParaRPr b="1" i="0" sz="4000" u="none" cap="none" strike="noStrike">
              <a:solidFill>
                <a:schemeClr val="dk1"/>
              </a:solidFill>
              <a:latin typeface="DM Sans"/>
              <a:ea typeface="DM Sans"/>
              <a:cs typeface="DM Sans"/>
              <a:sym typeface="DM Sans"/>
            </a:endParaRPr>
          </a:p>
        </p:txBody>
      </p:sp>
      <p:sp>
        <p:nvSpPr>
          <p:cNvPr id="745" name="Google Shape;745;p50"/>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R:</a:t>
            </a:r>
            <a:r>
              <a:rPr b="0" i="0" lang="pt-BR" sz="1350" u="none" cap="none" strike="noStrike">
                <a:solidFill>
                  <a:schemeClr val="dk1"/>
                </a:solidFill>
                <a:latin typeface="DM Sans"/>
                <a:ea typeface="DM Sans"/>
                <a:cs typeface="DM Sans"/>
                <a:sym typeface="DM Sans"/>
              </a:rPr>
              <a:t> É uma linguagem de programação e ambiente de desenvolvimento de software usado principalmente para análise de dados e estatística.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Recursos que tornam a linguagem R popular são: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20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Gráficos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Pacotes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Programação funcional</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Comunidade ativa</a:t>
            </a:r>
            <a:endParaRPr b="0" i="0" sz="1350" u="none" cap="none" strike="noStrike">
              <a:solidFill>
                <a:schemeClr val="dk1"/>
              </a:solidFill>
              <a:latin typeface="DM Sans"/>
              <a:ea typeface="DM Sans"/>
              <a:cs typeface="DM Sans"/>
              <a:sym typeface="DM Sans"/>
            </a:endParaRPr>
          </a:p>
        </p:txBody>
      </p:sp>
      <p:pic>
        <p:nvPicPr>
          <p:cNvPr id="746" name="Google Shape;746;p5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747" name="Google Shape;747;p50"/>
          <p:cNvPicPr preferRelativeResize="0"/>
          <p:nvPr/>
        </p:nvPicPr>
        <p:blipFill rotWithShape="1">
          <a:blip r:embed="rId4">
            <a:alphaModFix/>
          </a:blip>
          <a:srcRect b="0" l="0" r="0" t="0"/>
          <a:stretch/>
        </p:blipFill>
        <p:spPr>
          <a:xfrm>
            <a:off x="6801475" y="654400"/>
            <a:ext cx="1806626" cy="14001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 name="Shape 751"/>
        <p:cNvGrpSpPr/>
        <p:nvPr/>
      </p:nvGrpSpPr>
      <p:grpSpPr>
        <a:xfrm>
          <a:off x="0" y="0"/>
          <a:ext cx="0" cy="0"/>
          <a:chOff x="0" y="0"/>
          <a:chExt cx="0" cy="0"/>
        </a:xfrm>
      </p:grpSpPr>
      <p:pic>
        <p:nvPicPr>
          <p:cNvPr id="752" name="Google Shape;752;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753" name="Google Shape;753;p52"/>
          <p:cNvPicPr preferRelativeResize="0"/>
          <p:nvPr/>
        </p:nvPicPr>
        <p:blipFill rotWithShape="1">
          <a:blip r:embed="rId4">
            <a:alphaModFix/>
          </a:blip>
          <a:srcRect b="0" l="0" r="0" t="0"/>
          <a:stretch/>
        </p:blipFill>
        <p:spPr>
          <a:xfrm>
            <a:off x="716205" y="715988"/>
            <a:ext cx="3628620" cy="3819600"/>
          </a:xfrm>
          <a:prstGeom prst="rect">
            <a:avLst/>
          </a:prstGeom>
          <a:noFill/>
          <a:ln>
            <a:noFill/>
          </a:ln>
        </p:spPr>
      </p:pic>
      <p:pic>
        <p:nvPicPr>
          <p:cNvPr id="754" name="Google Shape;754;p52"/>
          <p:cNvPicPr preferRelativeResize="0"/>
          <p:nvPr/>
        </p:nvPicPr>
        <p:blipFill rotWithShape="1">
          <a:blip r:embed="rId5">
            <a:alphaModFix/>
          </a:blip>
          <a:srcRect b="0" l="0" r="0" t="0"/>
          <a:stretch/>
        </p:blipFill>
        <p:spPr>
          <a:xfrm>
            <a:off x="4729650" y="715300"/>
            <a:ext cx="3820975"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Instalações e Ambiente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pSp>
        <p:nvGrpSpPr>
          <p:cNvPr id="764" name="Google Shape;764;p54"/>
          <p:cNvGrpSpPr/>
          <p:nvPr/>
        </p:nvGrpSpPr>
        <p:grpSpPr>
          <a:xfrm>
            <a:off x="2172088" y="1852650"/>
            <a:ext cx="197100" cy="197100"/>
            <a:chOff x="2172088" y="1852650"/>
            <a:chExt cx="197100" cy="197100"/>
          </a:xfrm>
        </p:grpSpPr>
        <p:sp>
          <p:nvSpPr>
            <p:cNvPr id="765" name="Google Shape;765;p5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54"/>
          <p:cNvGrpSpPr/>
          <p:nvPr/>
        </p:nvGrpSpPr>
        <p:grpSpPr>
          <a:xfrm>
            <a:off x="2172088" y="2455775"/>
            <a:ext cx="197100" cy="197100"/>
            <a:chOff x="2172088" y="2455775"/>
            <a:chExt cx="197100" cy="197100"/>
          </a:xfrm>
        </p:grpSpPr>
        <p:sp>
          <p:nvSpPr>
            <p:cNvPr id="768" name="Google Shape;768;p5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0" name="Google Shape;770;p54"/>
          <p:cNvCxnSpPr>
            <a:endCxn id="768"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771" name="Google Shape;771;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772" name="Google Shape;772;p54"/>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Python 3 </a:t>
            </a:r>
            <a:r>
              <a:rPr b="0" i="0" lang="pt-BR" sz="1350" u="none" cap="none" strike="noStrike">
                <a:solidFill>
                  <a:srgbClr val="999999"/>
                </a:solidFill>
                <a:latin typeface="DM Sans"/>
                <a:ea typeface="DM Sans"/>
                <a:cs typeface="DM Sans"/>
                <a:sym typeface="DM Sans"/>
              </a:rPr>
              <a:t>(</a:t>
            </a:r>
            <a:r>
              <a:rPr b="0" i="0" lang="pt-BR" sz="1350" u="sng" cap="none" strike="noStrike">
                <a:solidFill>
                  <a:srgbClr val="999999"/>
                </a:solidFill>
                <a:latin typeface="DM Sans"/>
                <a:ea typeface="DM Sans"/>
                <a:cs typeface="DM Sans"/>
                <a:sym typeface="DM Sans"/>
                <a:hlinkClick r:id="rId3">
                  <a:extLst>
                    <a:ext uri="{A12FA001-AC4F-418D-AE19-62706E023703}">
                      <ahyp:hlinkClr val="tx"/>
                    </a:ext>
                  </a:extLst>
                </a:hlinkClick>
              </a:rPr>
              <a:t>Phython.org</a:t>
            </a:r>
            <a:r>
              <a:rPr b="0" i="0" lang="pt-BR" sz="1350" u="none" cap="none" strike="noStrike">
                <a:solidFill>
                  <a:srgbClr val="999999"/>
                </a:solidFill>
                <a:latin typeface="DM Sans"/>
                <a:ea typeface="DM Sans"/>
                <a:cs typeface="DM Sans"/>
                <a:sym typeface="DM Sans"/>
              </a:rPr>
              <a:t>)</a:t>
            </a:r>
            <a:endParaRPr b="0" i="0" sz="1350" u="none" cap="none" strike="noStrike">
              <a:solidFill>
                <a:srgbClr val="999999"/>
              </a:solidFill>
              <a:latin typeface="DM Sans"/>
              <a:ea typeface="DM Sans"/>
              <a:cs typeface="DM Sans"/>
              <a:sym typeface="DM Sans"/>
            </a:endParaRPr>
          </a:p>
        </p:txBody>
      </p:sp>
      <p:sp>
        <p:nvSpPr>
          <p:cNvPr id="773" name="Google Shape;773;p54"/>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Visual Studio Code</a:t>
            </a:r>
            <a:r>
              <a:rPr b="1" i="0" lang="pt-BR" sz="1350" u="none" cap="none" strike="noStrike">
                <a:solidFill>
                  <a:srgbClr val="999999"/>
                </a:solidFill>
                <a:latin typeface="DM Sans"/>
                <a:ea typeface="DM Sans"/>
                <a:cs typeface="DM Sans"/>
                <a:sym typeface="DM Sans"/>
              </a:rPr>
              <a:t> </a:t>
            </a:r>
            <a:r>
              <a:rPr b="0" i="0" lang="pt-BR" sz="1350" u="none" cap="none" strike="noStrike">
                <a:solidFill>
                  <a:srgbClr val="999999"/>
                </a:solidFill>
                <a:latin typeface="DM Sans"/>
                <a:ea typeface="DM Sans"/>
                <a:cs typeface="DM Sans"/>
                <a:sym typeface="DM Sans"/>
              </a:rPr>
              <a:t>(</a:t>
            </a:r>
            <a:r>
              <a:rPr b="0" i="0" lang="pt-BR" sz="1350" u="sng" cap="none" strike="noStrike">
                <a:solidFill>
                  <a:srgbClr val="999999"/>
                </a:solidFill>
                <a:latin typeface="DM Sans"/>
                <a:ea typeface="DM Sans"/>
                <a:cs typeface="DM Sans"/>
                <a:sym typeface="DM Sans"/>
                <a:hlinkClick r:id="rId4">
                  <a:extLst>
                    <a:ext uri="{A12FA001-AC4F-418D-AE19-62706E023703}">
                      <ahyp:hlinkClr val="tx"/>
                    </a:ext>
                  </a:extLst>
                </a:hlinkClick>
              </a:rPr>
              <a:t>VisualStudio.com</a:t>
            </a:r>
            <a:r>
              <a:rPr b="0" i="0" lang="pt-BR" sz="1350" u="none" cap="none" strike="noStrike">
                <a:solidFill>
                  <a:srgbClr val="999999"/>
                </a:solidFill>
                <a:latin typeface="DM Sans"/>
                <a:ea typeface="DM Sans"/>
                <a:cs typeface="DM Sans"/>
                <a:sym typeface="DM Sans"/>
              </a:rPr>
              <a:t>)</a:t>
            </a:r>
            <a:endParaRPr b="0" i="0" sz="1350" u="none" cap="none" strike="noStrike">
              <a:solidFill>
                <a:srgbClr val="999999"/>
              </a:solidFill>
              <a:latin typeface="DM Sans"/>
              <a:ea typeface="DM Sans"/>
              <a:cs typeface="DM Sans"/>
              <a:sym typeface="DM Sans"/>
            </a:endParaRPr>
          </a:p>
        </p:txBody>
      </p:sp>
      <p:grpSp>
        <p:nvGrpSpPr>
          <p:cNvPr id="774" name="Google Shape;774;p54"/>
          <p:cNvGrpSpPr/>
          <p:nvPr/>
        </p:nvGrpSpPr>
        <p:grpSpPr>
          <a:xfrm>
            <a:off x="2172088" y="3082350"/>
            <a:ext cx="197100" cy="197100"/>
            <a:chOff x="2172088" y="3058775"/>
            <a:chExt cx="197100" cy="197100"/>
          </a:xfrm>
        </p:grpSpPr>
        <p:sp>
          <p:nvSpPr>
            <p:cNvPr id="775" name="Google Shape;775;p5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7" name="Google Shape;777;p54"/>
          <p:cNvCxnSpPr>
            <a:endCxn id="775"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sp>
        <p:nvSpPr>
          <p:cNvPr id="778" name="Google Shape;778;p54"/>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Extensões no VS Code: </a:t>
            </a:r>
            <a:r>
              <a:rPr b="0" i="0" lang="pt-BR" sz="1350" u="none" cap="none" strike="noStrike">
                <a:solidFill>
                  <a:schemeClr val="dk1"/>
                </a:solidFill>
                <a:latin typeface="DM Sans"/>
                <a:ea typeface="DM Sans"/>
                <a:cs typeface="DM Sans"/>
                <a:sym typeface="DM Sans"/>
              </a:rPr>
              <a:t>Python e Jupyter</a:t>
            </a:r>
            <a:r>
              <a:rPr b="1" i="0" lang="pt-BR"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5"/>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Visual Studio Code</a:t>
            </a:r>
            <a:endParaRPr b="1" i="0" sz="4000" u="none" cap="none" strike="noStrike">
              <a:solidFill>
                <a:schemeClr val="dk1"/>
              </a:solidFill>
              <a:latin typeface="DM Sans"/>
              <a:ea typeface="DM Sans"/>
              <a:cs typeface="DM Sans"/>
              <a:sym typeface="DM Sans"/>
            </a:endParaRPr>
          </a:p>
        </p:txBody>
      </p:sp>
      <p:sp>
        <p:nvSpPr>
          <p:cNvPr id="784" name="Google Shape;784;p55"/>
          <p:cNvSpPr txBox="1"/>
          <p:nvPr/>
        </p:nvSpPr>
        <p:spPr>
          <a:xfrm>
            <a:off x="572550" y="2571750"/>
            <a:ext cx="3942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20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O Visual Studio Code (VS Code) é um editor de código aberto desenvolvido pela Microsoft. Ele inclui suporte para depuração, controle de versionamento Git incorporado, realce de sintaxe, complementação inteligente de código, snippets e refatoração de código. As extensões fazem do VS Code um excelente editor de Python. </a:t>
            </a:r>
            <a:endParaRPr b="0" i="0" sz="1350" u="none" cap="none" strike="noStrike">
              <a:solidFill>
                <a:schemeClr val="dk1"/>
              </a:solidFill>
              <a:latin typeface="DM Sans"/>
              <a:ea typeface="DM Sans"/>
              <a:cs typeface="DM Sans"/>
              <a:sym typeface="DM Sans"/>
            </a:endParaRPr>
          </a:p>
        </p:txBody>
      </p:sp>
      <p:pic>
        <p:nvPicPr>
          <p:cNvPr id="785" name="Google Shape;785;p5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786" name="Google Shape;786;p55"/>
          <p:cNvPicPr preferRelativeResize="0"/>
          <p:nvPr/>
        </p:nvPicPr>
        <p:blipFill rotWithShape="1">
          <a:blip r:embed="rId4">
            <a:alphaModFix/>
          </a:blip>
          <a:srcRect b="0" l="0" r="0" t="0"/>
          <a:stretch/>
        </p:blipFill>
        <p:spPr>
          <a:xfrm>
            <a:off x="5371925" y="2117726"/>
            <a:ext cx="3264924" cy="2036887"/>
          </a:xfrm>
          <a:prstGeom prst="rect">
            <a:avLst/>
          </a:prstGeom>
          <a:noFill/>
          <a:ln>
            <a:noFill/>
          </a:ln>
        </p:spPr>
      </p:pic>
      <p:pic>
        <p:nvPicPr>
          <p:cNvPr id="787" name="Google Shape;787;p55"/>
          <p:cNvPicPr preferRelativeResize="0"/>
          <p:nvPr/>
        </p:nvPicPr>
        <p:blipFill rotWithShape="1">
          <a:blip r:embed="rId5">
            <a:alphaModFix/>
          </a:blip>
          <a:srcRect b="0" l="0" r="0" t="0"/>
          <a:stretch/>
        </p:blipFill>
        <p:spPr>
          <a:xfrm>
            <a:off x="6817072" y="841175"/>
            <a:ext cx="1722125" cy="861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6"/>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793" name="Google Shape;793;p56"/>
          <p:cNvSpPr txBox="1"/>
          <p:nvPr/>
        </p:nvSpPr>
        <p:spPr>
          <a:xfrm>
            <a:off x="572550" y="2571750"/>
            <a:ext cx="3942000" cy="21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Extensões VS Code:</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Python</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extensão inclui recursos como IntelliSense (Pylance), depuração,formatação de código, refatoração, explorador de variáveis, explorador de testes e muito mais!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794" name="Google Shape;794;p5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795" name="Google Shape;795;p56"/>
          <p:cNvPicPr preferRelativeResize="0"/>
          <p:nvPr/>
        </p:nvPicPr>
        <p:blipFill rotWithShape="1">
          <a:blip r:embed="rId4">
            <a:alphaModFix/>
          </a:blip>
          <a:srcRect b="0" l="0" r="0" t="0"/>
          <a:stretch/>
        </p:blipFill>
        <p:spPr>
          <a:xfrm>
            <a:off x="5240975" y="948250"/>
            <a:ext cx="3395875" cy="36789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7"/>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01" name="Google Shape;801;p57"/>
          <p:cNvSpPr txBox="1"/>
          <p:nvPr/>
        </p:nvSpPr>
        <p:spPr>
          <a:xfrm>
            <a:off x="572550" y="2571750"/>
            <a:ext cx="3942000" cy="137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Extensões VS Code:</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Jupyter</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O Jupyter Notebook é uma das ferramentas mais utilizadas quando se fala de Análise de Dados. A extensão do Jupyter nos permite executar programas em Jupyter (.ipynb)</a:t>
            </a:r>
            <a:endParaRPr b="0" i="0" sz="1350" u="none" cap="none" strike="noStrike">
              <a:solidFill>
                <a:schemeClr val="dk1"/>
              </a:solidFill>
              <a:latin typeface="DM Sans"/>
              <a:ea typeface="DM Sans"/>
              <a:cs typeface="DM Sans"/>
              <a:sym typeface="DM Sans"/>
            </a:endParaRPr>
          </a:p>
        </p:txBody>
      </p:sp>
      <p:pic>
        <p:nvPicPr>
          <p:cNvPr id="802" name="Google Shape;802;p5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803" name="Google Shape;803;p57"/>
          <p:cNvPicPr preferRelativeResize="0"/>
          <p:nvPr/>
        </p:nvPicPr>
        <p:blipFill rotWithShape="1">
          <a:blip r:embed="rId4">
            <a:alphaModFix/>
          </a:blip>
          <a:srcRect b="0" l="0" r="0" t="0"/>
          <a:stretch/>
        </p:blipFill>
        <p:spPr>
          <a:xfrm>
            <a:off x="5142915" y="841175"/>
            <a:ext cx="3493934" cy="37851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8"/>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09" name="Google Shape;809;p58"/>
          <p:cNvSpPr txBox="1"/>
          <p:nvPr/>
        </p:nvSpPr>
        <p:spPr>
          <a:xfrm>
            <a:off x="572550" y="1815050"/>
            <a:ext cx="32847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Virtual Environment </a:t>
            </a:r>
            <a:r>
              <a:rPr b="1" i="0" lang="pt-BR" sz="1350" u="none" cap="none" strike="noStrike">
                <a:solidFill>
                  <a:schemeClr val="dk1"/>
                </a:solidFill>
                <a:highlight>
                  <a:schemeClr val="lt1"/>
                </a:highlight>
                <a:latin typeface="DM Sans"/>
                <a:ea typeface="DM Sans"/>
                <a:cs typeface="DM Sans"/>
                <a:sym typeface="DM Sans"/>
              </a:rPr>
              <a:t>**Opcional**</a:t>
            </a:r>
            <a:endParaRPr b="1"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Um ambiente virtual para isolar e gerenciar as dependências de um projeto.</a:t>
            </a:r>
            <a:endParaRPr b="0" i="0" sz="1350" u="none" cap="none" strike="noStrike">
              <a:solidFill>
                <a:schemeClr val="dk1"/>
              </a:solidFill>
              <a:latin typeface="DM Sans"/>
              <a:ea typeface="DM Sans"/>
              <a:cs typeface="DM Sans"/>
              <a:sym typeface="DM Sans"/>
            </a:endParaRPr>
          </a:p>
        </p:txBody>
      </p:sp>
      <p:pic>
        <p:nvPicPr>
          <p:cNvPr id="810" name="Google Shape;810;p5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11" name="Google Shape;811;p58"/>
          <p:cNvSpPr txBox="1"/>
          <p:nvPr/>
        </p:nvSpPr>
        <p:spPr>
          <a:xfrm>
            <a:off x="242800" y="4784325"/>
            <a:ext cx="5145600" cy="98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**Veremos mais sobre Virtual Environment na Aula 16 😉  </a:t>
            </a:r>
            <a:endParaRPr b="0" i="0" sz="1400" u="none" cap="none" strike="noStrike">
              <a:solidFill>
                <a:srgbClr val="000000"/>
              </a:solidFill>
              <a:latin typeface="Arial"/>
              <a:ea typeface="Arial"/>
              <a:cs typeface="Arial"/>
              <a:sym typeface="Arial"/>
            </a:endParaRPr>
          </a:p>
        </p:txBody>
      </p:sp>
      <p:graphicFrame>
        <p:nvGraphicFramePr>
          <p:cNvPr id="812" name="Google Shape;812;p58"/>
          <p:cNvGraphicFramePr/>
          <p:nvPr/>
        </p:nvGraphicFramePr>
        <p:xfrm>
          <a:off x="4089700" y="1701485"/>
          <a:ext cx="3000000" cy="3000000"/>
        </p:xfrm>
        <a:graphic>
          <a:graphicData uri="http://schemas.openxmlformats.org/drawingml/2006/table">
            <a:tbl>
              <a:tblPr>
                <a:noFill/>
                <a:tableStyleId>{AA1D2D52-3680-475A-A6F3-22006747AF68}</a:tableStyleId>
              </a:tblPr>
              <a:tblGrid>
                <a:gridCol w="2384975"/>
                <a:gridCol w="2298325"/>
              </a:tblGrid>
              <a:tr h="273700">
                <a:tc>
                  <a:txBody>
                    <a:bodyPr/>
                    <a:lstStyle/>
                    <a:p>
                      <a:pPr indent="0" lvl="0" marL="0" marR="0" rtl="0" algn="ctr">
                        <a:lnSpc>
                          <a:spcPct val="100000"/>
                        </a:lnSpc>
                        <a:spcBef>
                          <a:spcPts val="0"/>
                        </a:spcBef>
                        <a:spcAft>
                          <a:spcPts val="0"/>
                        </a:spcAft>
                        <a:buClr>
                          <a:srgbClr val="000000"/>
                        </a:buClr>
                        <a:buSzPts val="1350"/>
                        <a:buFont typeface="Arial"/>
                        <a:buNone/>
                      </a:pPr>
                      <a:r>
                        <a:rPr b="1" lang="pt-BR" sz="1350" u="none" cap="none" strike="noStrike">
                          <a:solidFill>
                            <a:schemeClr val="lt1"/>
                          </a:solidFill>
                          <a:latin typeface="DM Sans"/>
                          <a:ea typeface="DM Sans"/>
                          <a:cs typeface="DM Sans"/>
                          <a:sym typeface="DM Sans"/>
                        </a:rPr>
                        <a:t>Windows</a:t>
                      </a:r>
                      <a:endParaRPr b="1" sz="1350" u="none" cap="none" strike="noStrike">
                        <a:solidFill>
                          <a:schemeClr val="lt1"/>
                        </a:solidFill>
                        <a:latin typeface="DM Sans"/>
                        <a:ea typeface="DM Sans"/>
                        <a:cs typeface="DM Sans"/>
                        <a:sym typeface="DM Sans"/>
                      </a:endParaRPr>
                    </a:p>
                  </a:txBody>
                  <a:tcPr marT="91425" marB="91425" marR="91425" marL="91425">
                    <a:lnB cap="flat" cmpd="sng" w="9525">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pt-BR" sz="1350" u="none" cap="none" strike="noStrike">
                          <a:solidFill>
                            <a:schemeClr val="lt1"/>
                          </a:solidFill>
                          <a:latin typeface="DM Sans"/>
                          <a:ea typeface="DM Sans"/>
                          <a:cs typeface="DM Sans"/>
                          <a:sym typeface="DM Sans"/>
                        </a:rPr>
                        <a:t>Linux e MacOS</a:t>
                      </a:r>
                      <a:endParaRPr b="1" sz="1350" u="none" cap="none" strike="noStrike">
                        <a:solidFill>
                          <a:schemeClr val="lt1"/>
                        </a:solidFill>
                        <a:latin typeface="DM Sans"/>
                        <a:ea typeface="DM Sans"/>
                        <a:cs typeface="DM Sans"/>
                        <a:sym typeface="DM Sans"/>
                      </a:endParaRPr>
                    </a:p>
                  </a:txBody>
                  <a:tcPr marT="91425" marB="91425" marR="91425" marL="91425">
                    <a:lnB cap="flat" cmpd="sng" w="9525">
                      <a:solidFill>
                        <a:schemeClr val="lt1"/>
                      </a:solidFill>
                      <a:prstDash val="solid"/>
                      <a:round/>
                      <a:headEnd len="sm" w="sm" type="none"/>
                      <a:tailEnd len="sm" w="sm" type="none"/>
                    </a:lnB>
                    <a:solidFill>
                      <a:schemeClr val="dk2"/>
                    </a:solidFill>
                  </a:tcPr>
                </a:tc>
              </a:tr>
              <a:tr h="584775">
                <a:tc>
                  <a:txBody>
                    <a:bodyPr/>
                    <a:lstStyle/>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pip install virtualenv</a:t>
                      </a:r>
                      <a:endParaRPr sz="1100" u="none" cap="none" strike="noStrike">
                        <a:solidFill>
                          <a:srgbClr val="E8E7E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pip install virtualenvwrapper-win</a:t>
                      </a:r>
                      <a:endParaRPr sz="1100" u="none" cap="none" strike="noStrike">
                        <a:solidFill>
                          <a:srgbClr val="E8E7E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mkvirtualenv myenv</a:t>
                      </a:r>
                      <a:endParaRPr sz="1100" u="none" cap="none" strike="noStrike">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python3 -m venv env/myenv</a:t>
                      </a:r>
                      <a:endParaRPr sz="1100" u="none" cap="none" strike="noStrike">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405950">
                <a:tc>
                  <a:txBody>
                    <a:bodyPr/>
                    <a:lstStyle/>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workon myenv</a:t>
                      </a:r>
                      <a:endParaRPr sz="1100" u="none" cap="none" strike="noStrike">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pt-BR" sz="1100" u="none" cap="none" strike="noStrike">
                          <a:solidFill>
                            <a:srgbClr val="E8E7E3"/>
                          </a:solidFill>
                          <a:latin typeface="DM Sans"/>
                          <a:ea typeface="DM Sans"/>
                          <a:cs typeface="DM Sans"/>
                          <a:sym typeface="DM Sans"/>
                        </a:rPr>
                        <a:t>source env/myenv/bin/activate</a:t>
                      </a:r>
                      <a:endParaRPr sz="1100" u="none" cap="none" strike="noStrike">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9"/>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pt-BR" sz="3500" u="none" cap="none" strike="noStrike">
                <a:solidFill>
                  <a:srgbClr val="EAFF6A"/>
                </a:solidFill>
                <a:latin typeface="DM Sans"/>
                <a:ea typeface="DM Sans"/>
                <a:cs typeface="DM Sans"/>
                <a:sym typeface="DM Sans"/>
              </a:rPr>
              <a:t>Hands on lab</a:t>
            </a:r>
            <a:endParaRPr b="1" i="0" sz="3500" u="none" cap="none" strike="noStrike">
              <a:solidFill>
                <a:srgbClr val="EAFF6A"/>
              </a:solidFill>
              <a:latin typeface="DM Sans"/>
              <a:ea typeface="DM Sans"/>
              <a:cs typeface="DM Sans"/>
              <a:sym typeface="DM Sans"/>
            </a:endParaRPr>
          </a:p>
        </p:txBody>
      </p:sp>
      <p:sp>
        <p:nvSpPr>
          <p:cNvPr id="818" name="Google Shape;818;p59"/>
          <p:cNvSpPr txBox="1"/>
          <p:nvPr/>
        </p:nvSpPr>
        <p:spPr>
          <a:xfrm>
            <a:off x="473350" y="1322450"/>
            <a:ext cx="8195100" cy="279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2800" u="none" cap="none" strike="noStrike">
                <a:solidFill>
                  <a:schemeClr val="lt1"/>
                </a:solidFill>
                <a:latin typeface="DM Sans"/>
                <a:ea typeface="DM Sans"/>
                <a:cs typeface="DM Sans"/>
                <a:sym typeface="DM Sans"/>
              </a:rPr>
              <a:t>Hello World!</a:t>
            </a:r>
            <a:endParaRPr b="0" i="0" sz="2200" u="none" cap="none" strike="noStrike">
              <a:solidFill>
                <a:srgbClr val="B7B7B7"/>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1" i="0" lang="pt-BR" sz="2200" u="none" cap="none" strike="noStrike">
                <a:solidFill>
                  <a:schemeClr val="lt1"/>
                </a:solidFill>
                <a:latin typeface="DM Sans"/>
                <a:ea typeface="DM Sans"/>
                <a:cs typeface="DM Sans"/>
                <a:sym typeface="DM Sans"/>
              </a:rPr>
              <a:t>Descrição:</a:t>
            </a:r>
            <a:endParaRPr b="1" i="0" sz="22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0" i="0" lang="pt-BR" sz="2200" u="none" cap="none" strike="noStrike">
                <a:solidFill>
                  <a:srgbClr val="B7B7B7"/>
                </a:solidFill>
                <a:latin typeface="DM Sans"/>
                <a:ea typeface="DM Sans"/>
                <a:cs typeface="DM Sans"/>
                <a:sym typeface="DM Sans"/>
              </a:rPr>
              <a:t>Em conjunto vamos seguir o passo a passo a seguir e criaremos nosso primeiro “Hello World!”</a:t>
            </a:r>
            <a:endParaRPr b="0" i="0" sz="2200" u="none" cap="none" strike="noStrike">
              <a:solidFill>
                <a:srgbClr val="B7B7B7"/>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b="0" i="0" sz="2200" u="none" cap="none" strike="noStrike">
              <a:solidFill>
                <a:srgbClr val="B7B7B7"/>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2000"/>
              <a:buFont typeface="Arial"/>
              <a:buNone/>
            </a:pPr>
            <a:r>
              <a:t/>
            </a:r>
            <a:endParaRPr b="1" i="0" sz="2000" u="none" cap="none" strike="noStrike">
              <a:solidFill>
                <a:schemeClr val="lt1"/>
              </a:solidFill>
              <a:latin typeface="DM Sans"/>
              <a:ea typeface="DM Sans"/>
              <a:cs typeface="DM Sans"/>
              <a:sym typeface="DM Sans"/>
            </a:endParaRPr>
          </a:p>
        </p:txBody>
      </p:sp>
      <p:grpSp>
        <p:nvGrpSpPr>
          <p:cNvPr id="819" name="Google Shape;819;p59"/>
          <p:cNvGrpSpPr/>
          <p:nvPr/>
        </p:nvGrpSpPr>
        <p:grpSpPr>
          <a:xfrm>
            <a:off x="473351" y="468273"/>
            <a:ext cx="738900" cy="738900"/>
            <a:chOff x="473351" y="619523"/>
            <a:chExt cx="738900" cy="738900"/>
          </a:xfrm>
        </p:grpSpPr>
        <p:sp>
          <p:nvSpPr>
            <p:cNvPr id="820" name="Google Shape;820;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1" name="Google Shape;821;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
          <p:cNvSpPr txBox="1"/>
          <p:nvPr/>
        </p:nvSpPr>
        <p:spPr>
          <a:xfrm>
            <a:off x="501450" y="4246599"/>
            <a:ext cx="4929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121212"/>
                </a:solidFill>
                <a:latin typeface="DM Sans"/>
                <a:ea typeface="DM Sans"/>
                <a:cs typeface="DM Sans"/>
                <a:sym typeface="DM Sans"/>
              </a:rPr>
              <a:t>Duração: </a:t>
            </a:r>
            <a:r>
              <a:rPr b="1" i="0" lang="pt-BR" sz="1350" u="none" cap="none" strike="noStrike">
                <a:solidFill>
                  <a:srgbClr val="121212"/>
                </a:solidFill>
                <a:latin typeface="DM Sans"/>
                <a:ea typeface="DM Sans"/>
                <a:cs typeface="DM Sans"/>
                <a:sym typeface="DM Sans"/>
              </a:rPr>
              <a:t>20 minutos</a:t>
            </a:r>
            <a:endParaRPr b="1" i="0" sz="1350" u="none" cap="none" strike="noStrike">
              <a:solidFill>
                <a:srgbClr val="121212"/>
              </a:solidFill>
              <a:latin typeface="DM Sans"/>
              <a:ea typeface="DM Sans"/>
              <a:cs typeface="DM Sans"/>
              <a:sym typeface="DM Sans"/>
            </a:endParaRPr>
          </a:p>
        </p:txBody>
      </p:sp>
      <p:pic>
        <p:nvPicPr>
          <p:cNvPr id="351" name="Google Shape;351;p6"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352" name="Google Shape;352;p6"/>
          <p:cNvSpPr txBox="1"/>
          <p:nvPr/>
        </p:nvSpPr>
        <p:spPr>
          <a:xfrm>
            <a:off x="501450" y="1346525"/>
            <a:ext cx="49872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2"/>
                </a:solidFill>
                <a:latin typeface="DM Sans Medium"/>
                <a:ea typeface="DM Sans Medium"/>
                <a:cs typeface="DM Sans Medium"/>
                <a:sym typeface="DM Sans Medium"/>
              </a:rPr>
              <a:t>Quebra-gelo</a:t>
            </a:r>
            <a:endParaRPr b="0" i="0" sz="1800" u="none" cap="none" strike="noStrike">
              <a:solidFill>
                <a:schemeClr val="dk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83AEFB"/>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83AEFB"/>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Vamos nos conhecer?</a:t>
            </a:r>
            <a:endParaRPr b="1" i="0" sz="2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000000"/>
                </a:solidFill>
                <a:latin typeface="DM Sans"/>
                <a:ea typeface="DM Sans"/>
                <a:cs typeface="DM Sans"/>
                <a:sym typeface="DM Sans"/>
              </a:rPr>
              <a:t>O objetivo deste espaço é que vocês conheçam uns aos outros e discutam coisas que são do interesse de vocês.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53" name="Google Shape;353;p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pic>
        <p:nvPicPr>
          <p:cNvPr id="354" name="Google Shape;354;p6"/>
          <p:cNvPicPr preferRelativeResize="0"/>
          <p:nvPr/>
        </p:nvPicPr>
        <p:blipFill rotWithShape="1">
          <a:blip r:embed="rId5">
            <a:alphaModFix/>
          </a:blip>
          <a:srcRect b="0" l="0" r="0" t="0"/>
          <a:stretch/>
        </p:blipFill>
        <p:spPr>
          <a:xfrm>
            <a:off x="2683675" y="3316550"/>
            <a:ext cx="327601" cy="327601"/>
          </a:xfrm>
          <a:prstGeom prst="rect">
            <a:avLst/>
          </a:prstGeom>
          <a:noFill/>
          <a:ln>
            <a:noFill/>
          </a:ln>
        </p:spPr>
      </p:pic>
      <p:sp>
        <p:nvSpPr>
          <p:cNvPr id="355" name="Google Shape;355;p6"/>
          <p:cNvSpPr txBox="1"/>
          <p:nvPr/>
        </p:nvSpPr>
        <p:spPr>
          <a:xfrm>
            <a:off x="530400" y="4692275"/>
            <a:ext cx="4929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pt-BR" sz="1500" u="none" cap="none" strike="noStrike">
                <a:solidFill>
                  <a:schemeClr val="lt1"/>
                </a:solidFill>
                <a:latin typeface="DM Sans"/>
                <a:ea typeface="DM Sans"/>
                <a:cs typeface="DM Sans"/>
                <a:sym typeface="DM Sans"/>
              </a:rPr>
              <a:t>Título</a:t>
            </a:r>
            <a:endParaRPr b="0" i="0" sz="1500" u="none" cap="none" strike="noStrike">
              <a:solidFill>
                <a:srgbClr val="DEFC52"/>
              </a:solidFill>
              <a:latin typeface="Helvetica Neue Light"/>
              <a:ea typeface="Helvetica Neue Light"/>
              <a:cs typeface="Helvetica Neue Light"/>
              <a:sym typeface="Helvetica Neue Light"/>
            </a:endParaRPr>
          </a:p>
        </p:txBody>
      </p:sp>
      <p:sp>
        <p:nvSpPr>
          <p:cNvPr id="356" name="Google Shape;356;p6"/>
          <p:cNvSpPr/>
          <p:nvPr/>
        </p:nvSpPr>
        <p:spPr>
          <a:xfrm>
            <a:off x="580175" y="1115725"/>
            <a:ext cx="3603900" cy="178500"/>
          </a:xfrm>
          <a:prstGeom prst="rect">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txBox="1"/>
          <p:nvPr/>
        </p:nvSpPr>
        <p:spPr>
          <a:xfrm>
            <a:off x="501450" y="302943"/>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Atividade </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pt-BR" sz="4000" u="none" cap="none" strike="noStrike">
                <a:solidFill>
                  <a:srgbClr val="111111"/>
                </a:solidFill>
                <a:latin typeface="DM Sans"/>
                <a:ea typeface="DM Sans"/>
                <a:cs typeface="DM Sans"/>
                <a:sym typeface="DM Sans"/>
              </a:rPr>
              <a:t>de integração</a:t>
            </a:r>
            <a:endParaRPr b="1" i="0" sz="4000" u="none" cap="none" strike="noStrike">
              <a:solidFill>
                <a:srgbClr val="11111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0"/>
          <p:cNvSpPr txBox="1"/>
          <p:nvPr/>
        </p:nvSpPr>
        <p:spPr>
          <a:xfrm>
            <a:off x="572550" y="2571750"/>
            <a:ext cx="3942000" cy="189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1 . </a:t>
            </a:r>
            <a:r>
              <a:rPr b="1" i="0" lang="pt-BR" sz="1350" u="none" cap="none" strike="noStrike">
                <a:solidFill>
                  <a:schemeClr val="dk1"/>
                </a:solidFill>
                <a:highlight>
                  <a:srgbClr val="EAFF6A"/>
                </a:highlight>
                <a:latin typeface="DM Sans"/>
                <a:ea typeface="DM Sans"/>
                <a:cs typeface="DM Sans"/>
                <a:sym typeface="DM Sans"/>
              </a:rPr>
              <a:t>Crie uma pasta</a:t>
            </a:r>
            <a:r>
              <a:rPr b="0" i="0" lang="pt-BR" sz="1350" u="none" cap="none" strike="noStrike">
                <a:solidFill>
                  <a:schemeClr val="dk1"/>
                </a:solidFill>
                <a:latin typeface="DM Sans"/>
                <a:ea typeface="DM Sans"/>
                <a:cs typeface="DM Sans"/>
                <a:sym typeface="DM Sans"/>
              </a:rPr>
              <a:t> para salvar seus projetos na sua máquina,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2. Utilize a opção </a:t>
            </a:r>
            <a:r>
              <a:rPr b="1" i="0" lang="pt-BR" sz="1350" u="none" cap="none" strike="noStrike">
                <a:solidFill>
                  <a:schemeClr val="dk1"/>
                </a:solidFill>
                <a:highlight>
                  <a:srgbClr val="EAFF6A"/>
                </a:highlight>
                <a:latin typeface="DM Sans"/>
                <a:ea typeface="DM Sans"/>
                <a:cs typeface="DM Sans"/>
                <a:sym typeface="DM Sans"/>
              </a:rPr>
              <a:t>Open Folder</a:t>
            </a:r>
            <a:r>
              <a:rPr b="0" i="0" lang="pt-BR" sz="1350" u="none" cap="none" strike="noStrike">
                <a:solidFill>
                  <a:schemeClr val="dk1"/>
                </a:solidFill>
                <a:latin typeface="DM Sans"/>
                <a:ea typeface="DM Sans"/>
                <a:cs typeface="DM Sans"/>
                <a:sym typeface="DM Sans"/>
              </a:rPr>
              <a:t> para abrir essa pasta.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827" name="Google Shape;827;p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828" name="Google Shape;828;p60"/>
          <p:cNvPicPr preferRelativeResize="0"/>
          <p:nvPr/>
        </p:nvPicPr>
        <p:blipFill rotWithShape="1">
          <a:blip r:embed="rId4">
            <a:alphaModFix/>
          </a:blip>
          <a:srcRect b="0" l="0" r="0" t="0"/>
          <a:stretch/>
        </p:blipFill>
        <p:spPr>
          <a:xfrm>
            <a:off x="5864925" y="805288"/>
            <a:ext cx="2510753" cy="3820976"/>
          </a:xfrm>
          <a:prstGeom prst="rect">
            <a:avLst/>
          </a:prstGeom>
          <a:noFill/>
          <a:ln>
            <a:noFill/>
          </a:ln>
        </p:spPr>
      </p:pic>
      <p:sp>
        <p:nvSpPr>
          <p:cNvPr id="829" name="Google Shape;829;p60"/>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30" name="Google Shape;830;p60"/>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Hands on lab</a:t>
            </a:r>
            <a:endParaRPr b="0" i="0" sz="1400" u="none" cap="none" strike="noStrike">
              <a:solidFill>
                <a:schemeClr val="dk1"/>
              </a:solidFill>
              <a:latin typeface="DM Sans"/>
              <a:ea typeface="DM Sans"/>
              <a:cs typeface="DM Sans"/>
              <a:sym typeface="DM Sans"/>
            </a:endParaRPr>
          </a:p>
        </p:txBody>
      </p:sp>
      <p:grpSp>
        <p:nvGrpSpPr>
          <p:cNvPr id="831" name="Google Shape;831;p60"/>
          <p:cNvGrpSpPr/>
          <p:nvPr/>
        </p:nvGrpSpPr>
        <p:grpSpPr>
          <a:xfrm>
            <a:off x="488525" y="468311"/>
            <a:ext cx="431074" cy="431074"/>
            <a:chOff x="473351" y="619523"/>
            <a:chExt cx="738900" cy="738900"/>
          </a:xfrm>
        </p:grpSpPr>
        <p:sp>
          <p:nvSpPr>
            <p:cNvPr id="832" name="Google Shape;832;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3" name="Google Shape;833;p60"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1"/>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3. </a:t>
            </a:r>
            <a:r>
              <a:rPr b="1" i="0" lang="pt-BR" sz="1400" u="none" cap="none" strike="noStrike">
                <a:solidFill>
                  <a:schemeClr val="dk1"/>
                </a:solidFill>
                <a:highlight>
                  <a:srgbClr val="EAFF6A"/>
                </a:highlight>
                <a:latin typeface="Arial"/>
                <a:ea typeface="Arial"/>
                <a:cs typeface="Arial"/>
                <a:sym typeface="Arial"/>
              </a:rPr>
              <a:t>Clique em New File</a:t>
            </a:r>
            <a:r>
              <a:rPr b="0" i="0" lang="pt-BR" sz="1400" u="none" cap="none" strike="noStrike">
                <a:solidFill>
                  <a:schemeClr val="dk1"/>
                </a:solidFill>
                <a:latin typeface="Arial"/>
                <a:ea typeface="Arial"/>
                <a:cs typeface="Arial"/>
                <a:sym typeface="Arial"/>
              </a:rPr>
              <a:t> (ícone mais à esquerda nas opções da pasta) na aba do Explorer ou acesse </a:t>
            </a:r>
            <a:r>
              <a:rPr b="1" i="0" lang="pt-BR" sz="1400" u="none" cap="none" strike="noStrike">
                <a:solidFill>
                  <a:schemeClr val="dk1"/>
                </a:solidFill>
                <a:latin typeface="Arial"/>
                <a:ea typeface="Arial"/>
                <a:cs typeface="Arial"/>
                <a:sym typeface="Arial"/>
              </a:rPr>
              <a:t>File → New File</a:t>
            </a:r>
            <a:r>
              <a:rPr b="0" i="0" lang="pt-BR" sz="1400" u="none" cap="none" strike="noStrike">
                <a:solidFill>
                  <a:schemeClr val="dk1"/>
                </a:solidFill>
                <a:latin typeface="Arial"/>
                <a:ea typeface="Arial"/>
                <a:cs typeface="Arial"/>
                <a:sym typeface="Arial"/>
              </a:rPr>
              <a:t> e crie um arquivo com a extensão .py.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839" name="Google Shape;839;p6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40" name="Google Shape;840;p61"/>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a:pPr>
            <a:r>
              <a:rPr b="1" i="0" lang="pt-BR" sz="4000" u="none" cap="none" strike="noStrike">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41" name="Google Shape;841;p61"/>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Hands on lab</a:t>
            </a:r>
            <a:endParaRPr b="0" i="0" sz="1400" u="none" cap="none" strike="noStrike">
              <a:solidFill>
                <a:schemeClr val="dk1"/>
              </a:solidFill>
              <a:latin typeface="DM Sans"/>
              <a:ea typeface="DM Sans"/>
              <a:cs typeface="DM Sans"/>
              <a:sym typeface="DM Sans"/>
            </a:endParaRPr>
          </a:p>
        </p:txBody>
      </p:sp>
      <p:grpSp>
        <p:nvGrpSpPr>
          <p:cNvPr id="842" name="Google Shape;842;p61"/>
          <p:cNvGrpSpPr/>
          <p:nvPr/>
        </p:nvGrpSpPr>
        <p:grpSpPr>
          <a:xfrm>
            <a:off x="488525" y="468311"/>
            <a:ext cx="431074" cy="431074"/>
            <a:chOff x="473351" y="619523"/>
            <a:chExt cx="738900" cy="738900"/>
          </a:xfrm>
        </p:grpSpPr>
        <p:sp>
          <p:nvSpPr>
            <p:cNvPr id="843" name="Google Shape;843;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4" name="Google Shape;844;p6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845" name="Google Shape;845;p61"/>
          <p:cNvPicPr preferRelativeResize="0"/>
          <p:nvPr/>
        </p:nvPicPr>
        <p:blipFill rotWithShape="1">
          <a:blip r:embed="rId5">
            <a:alphaModFix/>
          </a:blip>
          <a:srcRect b="0" l="0" r="0" t="0"/>
          <a:stretch/>
        </p:blipFill>
        <p:spPr>
          <a:xfrm>
            <a:off x="5343525" y="1163751"/>
            <a:ext cx="3347250" cy="3659475"/>
          </a:xfrm>
          <a:prstGeom prst="rect">
            <a:avLst/>
          </a:prstGeom>
          <a:noFill/>
          <a:ln cap="flat" cmpd="sng" w="9525">
            <a:solidFill>
              <a:srgbClr val="FF0000"/>
            </a:solidFill>
            <a:prstDash val="solid"/>
            <a:round/>
            <a:headEnd len="sm" w="sm" type="none"/>
            <a:tailEnd len="sm" w="sm" type="none"/>
          </a:ln>
        </p:spPr>
      </p:pic>
      <p:sp>
        <p:nvSpPr>
          <p:cNvPr id="846" name="Google Shape;846;p61"/>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2"/>
          <p:cNvSpPr txBox="1"/>
          <p:nvPr/>
        </p:nvSpPr>
        <p:spPr>
          <a:xfrm>
            <a:off x="572550" y="2571750"/>
            <a:ext cx="3942000" cy="132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4. Digite o código:</a:t>
            </a:r>
            <a:endParaRPr b="0" i="0" sz="1350" u="none" cap="none" strike="noStrike">
              <a:solidFill>
                <a:schemeClr val="dk1"/>
              </a:solidFill>
              <a:latin typeface="DM Sans"/>
              <a:ea typeface="DM Sans"/>
              <a:cs typeface="DM Sans"/>
              <a:sym typeface="DM Sans"/>
            </a:endParaRPr>
          </a:p>
          <a:p>
            <a:pPr indent="0" lvl="0" marL="0" marR="0" rtl="0" algn="l">
              <a:lnSpc>
                <a:spcPct val="135714"/>
              </a:lnSpc>
              <a:spcBef>
                <a:spcPts val="1200"/>
              </a:spcBef>
              <a:spcAft>
                <a:spcPts val="0"/>
              </a:spcAft>
              <a:buClr>
                <a:srgbClr val="000000"/>
              </a:buClr>
              <a:buSzPts val="1400"/>
              <a:buFont typeface="Arial"/>
              <a:buNone/>
            </a:pPr>
            <a:r>
              <a:rPr b="0" i="0" lang="pt-BR" sz="1400" u="none" cap="none" strike="noStrike">
                <a:solidFill>
                  <a:srgbClr val="DCDCAA"/>
                </a:solidFill>
                <a:highlight>
                  <a:srgbClr val="1E1E1E"/>
                </a:highlight>
                <a:latin typeface="Courier New"/>
                <a:ea typeface="Courier New"/>
                <a:cs typeface="Courier New"/>
                <a:sym typeface="Courier New"/>
              </a:rPr>
              <a:t>print</a:t>
            </a:r>
            <a:r>
              <a:rPr b="0" i="0" lang="pt-BR" sz="1400" u="none" cap="none" strike="noStrike">
                <a:solidFill>
                  <a:srgbClr val="D4D4D4"/>
                </a:solidFill>
                <a:highlight>
                  <a:srgbClr val="1E1E1E"/>
                </a:highlight>
                <a:latin typeface="Courier New"/>
                <a:ea typeface="Courier New"/>
                <a:cs typeface="Courier New"/>
                <a:sym typeface="Courier New"/>
              </a:rPr>
              <a:t>(</a:t>
            </a:r>
            <a:r>
              <a:rPr b="0" i="0" lang="pt-BR" sz="1400" u="none" cap="none" strike="noStrike">
                <a:solidFill>
                  <a:srgbClr val="CE9178"/>
                </a:solidFill>
                <a:highlight>
                  <a:srgbClr val="1E1E1E"/>
                </a:highlight>
                <a:latin typeface="Courier New"/>
                <a:ea typeface="Courier New"/>
                <a:cs typeface="Courier New"/>
                <a:sym typeface="Courier New"/>
              </a:rPr>
              <a:t>"hello world"</a:t>
            </a:r>
            <a:r>
              <a:rPr b="0" i="0" lang="pt-BR" sz="1400" u="none" cap="none" strike="noStrike">
                <a:solidFill>
                  <a:srgbClr val="D4D4D4"/>
                </a:solidFill>
                <a:highlight>
                  <a:srgbClr val="1E1E1E"/>
                </a:highlight>
                <a:latin typeface="Courier New"/>
                <a:ea typeface="Courier New"/>
                <a:cs typeface="Courier New"/>
                <a:sym typeface="Courier New"/>
              </a:rPr>
              <a:t>)</a:t>
            </a:r>
            <a:endParaRPr b="0" i="0" sz="140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120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5. Clique em Run ou pressione Ctrl+F5 </a:t>
            </a:r>
            <a:endParaRPr b="0" i="0" sz="1350" u="none" cap="none" strike="noStrike">
              <a:solidFill>
                <a:schemeClr val="dk1"/>
              </a:solidFill>
              <a:latin typeface="DM Sans"/>
              <a:ea typeface="DM Sans"/>
              <a:cs typeface="DM Sans"/>
              <a:sym typeface="DM Sans"/>
            </a:endParaRPr>
          </a:p>
        </p:txBody>
      </p:sp>
      <p:pic>
        <p:nvPicPr>
          <p:cNvPr id="852" name="Google Shape;852;p6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53" name="Google Shape;853;p62"/>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startAt="2"/>
            </a:pPr>
            <a:r>
              <a:rPr b="1" i="0" lang="pt-BR" sz="4000" u="none" cap="none" strike="noStrike">
                <a:solidFill>
                  <a:schemeClr val="dk1"/>
                </a:solidFill>
                <a:latin typeface="DM Sans"/>
                <a:ea typeface="DM Sans"/>
                <a:cs typeface="DM Sans"/>
                <a:sym typeface="DM Sans"/>
              </a:rPr>
              <a:t>Hello World!!</a:t>
            </a:r>
            <a:endParaRPr b="1" i="0" sz="4000" u="none" cap="none" strike="noStrike">
              <a:solidFill>
                <a:schemeClr val="dk1"/>
              </a:solidFill>
              <a:latin typeface="DM Sans"/>
              <a:ea typeface="DM Sans"/>
              <a:cs typeface="DM Sans"/>
              <a:sym typeface="DM Sans"/>
            </a:endParaRPr>
          </a:p>
        </p:txBody>
      </p:sp>
      <p:sp>
        <p:nvSpPr>
          <p:cNvPr id="854" name="Google Shape;854;p62"/>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Hands on lab</a:t>
            </a:r>
            <a:endParaRPr b="0" i="0" sz="1400" u="none" cap="none" strike="noStrike">
              <a:solidFill>
                <a:schemeClr val="dk1"/>
              </a:solidFill>
              <a:latin typeface="DM Sans"/>
              <a:ea typeface="DM Sans"/>
              <a:cs typeface="DM Sans"/>
              <a:sym typeface="DM Sans"/>
            </a:endParaRPr>
          </a:p>
        </p:txBody>
      </p:sp>
      <p:grpSp>
        <p:nvGrpSpPr>
          <p:cNvPr id="855" name="Google Shape;855;p62"/>
          <p:cNvGrpSpPr/>
          <p:nvPr/>
        </p:nvGrpSpPr>
        <p:grpSpPr>
          <a:xfrm>
            <a:off x="488525" y="468311"/>
            <a:ext cx="431074" cy="431074"/>
            <a:chOff x="473351" y="619523"/>
            <a:chExt cx="738900" cy="738900"/>
          </a:xfrm>
        </p:grpSpPr>
        <p:sp>
          <p:nvSpPr>
            <p:cNvPr id="856" name="Google Shape;856;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7" name="Google Shape;857;p6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858" name="Google Shape;858;p62"/>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pic>
        <p:nvPicPr>
          <p:cNvPr id="859" name="Google Shape;859;p62"/>
          <p:cNvPicPr preferRelativeResize="0"/>
          <p:nvPr/>
        </p:nvPicPr>
        <p:blipFill rotWithShape="1">
          <a:blip r:embed="rId5">
            <a:alphaModFix/>
          </a:blip>
          <a:srcRect b="0" l="0" r="0" t="0"/>
          <a:stretch/>
        </p:blipFill>
        <p:spPr>
          <a:xfrm>
            <a:off x="4694850" y="2144425"/>
            <a:ext cx="3942000" cy="1786607"/>
          </a:xfrm>
          <a:prstGeom prst="rect">
            <a:avLst/>
          </a:prstGeom>
          <a:noFill/>
          <a:ln>
            <a:noFill/>
          </a:ln>
        </p:spPr>
      </p:pic>
      <p:sp>
        <p:nvSpPr>
          <p:cNvPr id="860" name="Google Shape;860;p62"/>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3"/>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6. Crie um arquivo com o nome: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Aula 01 Hello World.ipynb</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20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Crie uma célula e rode o código:</a:t>
            </a:r>
            <a:endParaRPr b="0" i="0" sz="1350" u="none" cap="none" strike="noStrike">
              <a:solidFill>
                <a:schemeClr val="dk1"/>
              </a:solidFill>
              <a:latin typeface="DM Sans"/>
              <a:ea typeface="DM Sans"/>
              <a:cs typeface="DM Sans"/>
              <a:sym typeface="DM Sans"/>
            </a:endParaRPr>
          </a:p>
          <a:p>
            <a:pPr indent="0" lvl="0" marL="0" marR="0" rtl="0" algn="l">
              <a:lnSpc>
                <a:spcPct val="135714"/>
              </a:lnSpc>
              <a:spcBef>
                <a:spcPts val="1200"/>
              </a:spcBef>
              <a:spcAft>
                <a:spcPts val="0"/>
              </a:spcAft>
              <a:buClr>
                <a:srgbClr val="000000"/>
              </a:buClr>
              <a:buSzPts val="1400"/>
              <a:buFont typeface="Arial"/>
              <a:buNone/>
            </a:pPr>
            <a:r>
              <a:rPr b="0" i="0" lang="pt-BR" sz="1400" u="none" cap="none" strike="noStrike">
                <a:solidFill>
                  <a:srgbClr val="DCDCAA"/>
                </a:solidFill>
                <a:highlight>
                  <a:srgbClr val="1E1E1E"/>
                </a:highlight>
                <a:latin typeface="Courier New"/>
                <a:ea typeface="Courier New"/>
                <a:cs typeface="Courier New"/>
                <a:sym typeface="Courier New"/>
              </a:rPr>
              <a:t>print</a:t>
            </a:r>
            <a:r>
              <a:rPr b="0" i="0" lang="pt-BR" sz="1400" u="none" cap="none" strike="noStrike">
                <a:solidFill>
                  <a:srgbClr val="D4D4D4"/>
                </a:solidFill>
                <a:highlight>
                  <a:srgbClr val="1E1E1E"/>
                </a:highlight>
                <a:latin typeface="Courier New"/>
                <a:ea typeface="Courier New"/>
                <a:cs typeface="Courier New"/>
                <a:sym typeface="Courier New"/>
              </a:rPr>
              <a:t>(</a:t>
            </a:r>
            <a:r>
              <a:rPr b="0" i="0" lang="pt-BR" sz="1400" u="none" cap="none" strike="noStrike">
                <a:solidFill>
                  <a:srgbClr val="CE9178"/>
                </a:solidFill>
                <a:highlight>
                  <a:srgbClr val="1E1E1E"/>
                </a:highlight>
                <a:latin typeface="Courier New"/>
                <a:ea typeface="Courier New"/>
                <a:cs typeface="Courier New"/>
                <a:sym typeface="Courier New"/>
              </a:rPr>
              <a:t>"hello world"</a:t>
            </a:r>
            <a:r>
              <a:rPr b="0" i="0" lang="pt-BR" sz="1400" u="none" cap="none" strike="noStrike">
                <a:solidFill>
                  <a:srgbClr val="D4D4D4"/>
                </a:solidFill>
                <a:highlight>
                  <a:srgbClr val="1E1E1E"/>
                </a:highlight>
                <a:latin typeface="Courier New"/>
                <a:ea typeface="Courier New"/>
                <a:cs typeface="Courier New"/>
                <a:sym typeface="Courier New"/>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12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pic>
        <p:nvPicPr>
          <p:cNvPr id="866" name="Google Shape;866;p6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67" name="Google Shape;867;p63"/>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startAt="3"/>
            </a:pPr>
            <a:r>
              <a:rPr b="1" i="0" lang="pt-BR" sz="4000" u="none" cap="none" strike="noStrike">
                <a:solidFill>
                  <a:schemeClr val="dk1"/>
                </a:solidFill>
                <a:latin typeface="DM Sans"/>
                <a:ea typeface="DM Sans"/>
                <a:cs typeface="DM Sans"/>
                <a:sym typeface="DM Sans"/>
              </a:rPr>
              <a:t>Jupyter</a:t>
            </a:r>
            <a:endParaRPr b="1" i="0" sz="4000" u="none" cap="none" strike="noStrike">
              <a:solidFill>
                <a:schemeClr val="dk1"/>
              </a:solidFill>
              <a:latin typeface="DM Sans"/>
              <a:ea typeface="DM Sans"/>
              <a:cs typeface="DM Sans"/>
              <a:sym typeface="DM Sans"/>
            </a:endParaRPr>
          </a:p>
        </p:txBody>
      </p:sp>
      <p:sp>
        <p:nvSpPr>
          <p:cNvPr id="868" name="Google Shape;868;p63"/>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Hands on lab</a:t>
            </a:r>
            <a:endParaRPr b="0" i="0" sz="1400" u="none" cap="none" strike="noStrike">
              <a:solidFill>
                <a:schemeClr val="dk1"/>
              </a:solidFill>
              <a:latin typeface="DM Sans"/>
              <a:ea typeface="DM Sans"/>
              <a:cs typeface="DM Sans"/>
              <a:sym typeface="DM Sans"/>
            </a:endParaRPr>
          </a:p>
        </p:txBody>
      </p:sp>
      <p:grpSp>
        <p:nvGrpSpPr>
          <p:cNvPr id="869" name="Google Shape;869;p63"/>
          <p:cNvGrpSpPr/>
          <p:nvPr/>
        </p:nvGrpSpPr>
        <p:grpSpPr>
          <a:xfrm>
            <a:off x="488525" y="468311"/>
            <a:ext cx="431074" cy="431074"/>
            <a:chOff x="473351" y="619523"/>
            <a:chExt cx="738900" cy="738900"/>
          </a:xfrm>
        </p:grpSpPr>
        <p:sp>
          <p:nvSpPr>
            <p:cNvPr id="870" name="Google Shape;870;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1" name="Google Shape;871;p6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872" name="Google Shape;872;p63"/>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sp>
        <p:nvSpPr>
          <p:cNvPr id="873" name="Google Shape;873;p63"/>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pic>
        <p:nvPicPr>
          <p:cNvPr id="874" name="Google Shape;874;p63"/>
          <p:cNvPicPr preferRelativeResize="0"/>
          <p:nvPr/>
        </p:nvPicPr>
        <p:blipFill rotWithShape="1">
          <a:blip r:embed="rId5">
            <a:alphaModFix/>
          </a:blip>
          <a:srcRect b="0" l="0" r="0" t="0"/>
          <a:stretch/>
        </p:blipFill>
        <p:spPr>
          <a:xfrm>
            <a:off x="3867051" y="2144775"/>
            <a:ext cx="4769799" cy="1526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4"/>
          <p:cNvSpPr txBox="1"/>
          <p:nvPr/>
        </p:nvSpPr>
        <p:spPr>
          <a:xfrm>
            <a:off x="629950" y="2131800"/>
            <a:ext cx="4305300" cy="261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Principais comandos: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Ctrl + F5: </a:t>
            </a:r>
            <a:r>
              <a:rPr b="0" i="0" lang="pt-BR" sz="1350" u="none" cap="none" strike="noStrike">
                <a:solidFill>
                  <a:srgbClr val="000000"/>
                </a:solidFill>
                <a:latin typeface="DM Sans"/>
                <a:ea typeface="DM Sans"/>
                <a:cs typeface="DM Sans"/>
                <a:sym typeface="DM Sans"/>
              </a:rPr>
              <a:t>Rodar Célula.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Shift + F5:</a:t>
            </a:r>
            <a:r>
              <a:rPr b="0" i="0" lang="pt-BR" sz="1350" u="none" cap="none" strike="noStrike">
                <a:solidFill>
                  <a:srgbClr val="000000"/>
                </a:solidFill>
                <a:latin typeface="DM Sans"/>
                <a:ea typeface="DM Sans"/>
                <a:cs typeface="DM Sans"/>
                <a:sym typeface="DM Sans"/>
              </a:rPr>
              <a:t> Rodar Célula e pular para próxima célula.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Esc + b: </a:t>
            </a:r>
            <a:r>
              <a:rPr b="0" i="0" lang="pt-BR" sz="1350" u="none" cap="none" strike="noStrike">
                <a:solidFill>
                  <a:srgbClr val="000000"/>
                </a:solidFill>
                <a:latin typeface="DM Sans"/>
                <a:ea typeface="DM Sans"/>
                <a:cs typeface="DM Sans"/>
                <a:sym typeface="DM Sans"/>
              </a:rPr>
              <a:t>Criar uma célula abaixo.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Esc + x:</a:t>
            </a:r>
            <a:r>
              <a:rPr b="0" i="0" lang="pt-BR" sz="1350" u="none" cap="none" strike="noStrike">
                <a:solidFill>
                  <a:srgbClr val="000000"/>
                </a:solidFill>
                <a:latin typeface="DM Sans"/>
                <a:ea typeface="DM Sans"/>
                <a:cs typeface="DM Sans"/>
                <a:sym typeface="DM Sans"/>
              </a:rPr>
              <a:t> Deletar célula.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Esc + m: </a:t>
            </a:r>
            <a:r>
              <a:rPr b="0" i="0" lang="pt-BR" sz="1350" u="none" cap="none" strike="noStrike">
                <a:solidFill>
                  <a:srgbClr val="000000"/>
                </a:solidFill>
                <a:latin typeface="DM Sans"/>
                <a:ea typeface="DM Sans"/>
                <a:cs typeface="DM Sans"/>
                <a:sym typeface="DM Sans"/>
              </a:rPr>
              <a:t>Converte célula para markdown.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Esc + y: </a:t>
            </a:r>
            <a:r>
              <a:rPr b="0" i="0" lang="pt-BR" sz="1350" u="none" cap="none" strike="noStrike">
                <a:solidFill>
                  <a:srgbClr val="000000"/>
                </a:solidFill>
                <a:latin typeface="DM Sans"/>
                <a:ea typeface="DM Sans"/>
                <a:cs typeface="DM Sans"/>
                <a:sym typeface="DM Sans"/>
              </a:rPr>
              <a:t>Converte célula para código.</a:t>
            </a:r>
            <a:endParaRPr b="0" i="0" sz="1350" u="none" cap="none" strike="noStrike">
              <a:solidFill>
                <a:srgbClr val="000000"/>
              </a:solidFill>
              <a:latin typeface="DM Sans"/>
              <a:ea typeface="DM Sans"/>
              <a:cs typeface="DM Sans"/>
              <a:sym typeface="DM Sans"/>
            </a:endParaRPr>
          </a:p>
        </p:txBody>
      </p:sp>
      <p:pic>
        <p:nvPicPr>
          <p:cNvPr id="880" name="Google Shape;880;p6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81" name="Google Shape;881;p64"/>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startAt="3"/>
            </a:pPr>
            <a:r>
              <a:rPr b="1" i="0" lang="pt-BR" sz="4000" u="none" cap="none" strike="noStrike">
                <a:solidFill>
                  <a:schemeClr val="dk1"/>
                </a:solidFill>
                <a:latin typeface="DM Sans"/>
                <a:ea typeface="DM Sans"/>
                <a:cs typeface="DM Sans"/>
                <a:sym typeface="DM Sans"/>
              </a:rPr>
              <a:t>Jupyter</a:t>
            </a:r>
            <a:endParaRPr b="1" i="0" sz="4000" u="none" cap="none" strike="noStrike">
              <a:solidFill>
                <a:schemeClr val="dk1"/>
              </a:solidFill>
              <a:latin typeface="DM Sans"/>
              <a:ea typeface="DM Sans"/>
              <a:cs typeface="DM Sans"/>
              <a:sym typeface="DM Sans"/>
            </a:endParaRPr>
          </a:p>
        </p:txBody>
      </p:sp>
      <p:sp>
        <p:nvSpPr>
          <p:cNvPr id="882" name="Google Shape;882;p6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Hands on lab</a:t>
            </a:r>
            <a:endParaRPr b="0" i="0" sz="1400" u="none" cap="none" strike="noStrike">
              <a:solidFill>
                <a:schemeClr val="dk1"/>
              </a:solidFill>
              <a:latin typeface="DM Sans"/>
              <a:ea typeface="DM Sans"/>
              <a:cs typeface="DM Sans"/>
              <a:sym typeface="DM Sans"/>
            </a:endParaRPr>
          </a:p>
        </p:txBody>
      </p:sp>
      <p:grpSp>
        <p:nvGrpSpPr>
          <p:cNvPr id="883" name="Google Shape;883;p64"/>
          <p:cNvGrpSpPr/>
          <p:nvPr/>
        </p:nvGrpSpPr>
        <p:grpSpPr>
          <a:xfrm>
            <a:off x="488525" y="468311"/>
            <a:ext cx="431074" cy="431074"/>
            <a:chOff x="473351" y="619523"/>
            <a:chExt cx="738900" cy="738900"/>
          </a:xfrm>
        </p:grpSpPr>
        <p:sp>
          <p:nvSpPr>
            <p:cNvPr id="884" name="Google Shape;884;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5" name="Google Shape;885;p6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886" name="Google Shape;886;p64"/>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sp>
        <p:nvSpPr>
          <p:cNvPr id="887" name="Google Shape;887;p64"/>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AFF6A"/>
              </a:highlight>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6" name="Shape 896"/>
        <p:cNvGrpSpPr/>
        <p:nvPr/>
      </p:nvGrpSpPr>
      <p:grpSpPr>
        <a:xfrm>
          <a:off x="0" y="0"/>
          <a:ext cx="0" cy="0"/>
          <a:chOff x="0" y="0"/>
          <a:chExt cx="0" cy="0"/>
        </a:xfrm>
      </p:grpSpPr>
      <p:sp>
        <p:nvSpPr>
          <p:cNvPr id="897" name="Google Shape;897;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898" name="Google Shape;898;p66"/>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6"/>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900" name="Google Shape;900;p66"/>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901" name="Google Shape;901;p6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2" name="Google Shape;902;p66"/>
          <p:cNvCxnSpPr>
            <a:stCxn id="903" idx="6"/>
            <a:endCxn id="898"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904" name="Google Shape;904;p66"/>
          <p:cNvCxnSpPr>
            <a:stCxn id="898" idx="6"/>
            <a:endCxn id="901"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905" name="Google Shape;905;p66"/>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906" name="Google Shape;906;p66"/>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907" name="Google Shape;907;p66"/>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908" name="Google Shape;908;p66"/>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909" name="Google Shape;909;p66"/>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910" name="Google Shape;910;p6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911" name="Google Shape;911;p66"/>
          <p:cNvGrpSpPr/>
          <p:nvPr/>
        </p:nvGrpSpPr>
        <p:grpSpPr>
          <a:xfrm>
            <a:off x="1731113" y="1953850"/>
            <a:ext cx="587100" cy="600300"/>
            <a:chOff x="1731113" y="1953850"/>
            <a:chExt cx="587100" cy="600300"/>
          </a:xfrm>
        </p:grpSpPr>
        <p:sp>
          <p:nvSpPr>
            <p:cNvPr id="903" name="Google Shape;903;p6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918" name="Google Shape;918;p6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Acesse a plataforma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Vá na aula do dia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Clique em </a:t>
            </a:r>
            <a:r>
              <a:rPr b="0" i="0" lang="pt-BR" sz="1700" u="none" cap="none" strike="noStrike">
                <a:solidFill>
                  <a:schemeClr val="dk1"/>
                </a:solidFill>
                <a:highlight>
                  <a:srgbClr val="EAFF6A"/>
                </a:highlight>
                <a:latin typeface="DM Sans"/>
                <a:ea typeface="DM Sans"/>
                <a:cs typeface="DM Sans"/>
                <a:sym typeface="DM Sans"/>
              </a:rPr>
              <a:t>Avaliar</a:t>
            </a:r>
            <a:endParaRPr b="0" i="0" sz="1700" u="none" cap="none" strike="noStrike">
              <a:solidFill>
                <a:schemeClr val="dk1"/>
              </a:solidFill>
              <a:highlight>
                <a:srgbClr val="EAFF6A"/>
              </a:highlight>
              <a:latin typeface="DM Sans"/>
              <a:ea typeface="DM Sans"/>
              <a:cs typeface="DM Sans"/>
              <a:sym typeface="DM Sans"/>
            </a:endParaRPr>
          </a:p>
        </p:txBody>
      </p:sp>
      <p:grpSp>
        <p:nvGrpSpPr>
          <p:cNvPr id="919" name="Google Shape;919;p67"/>
          <p:cNvGrpSpPr/>
          <p:nvPr/>
        </p:nvGrpSpPr>
        <p:grpSpPr>
          <a:xfrm>
            <a:off x="1527125" y="2646775"/>
            <a:ext cx="3705225" cy="923925"/>
            <a:chOff x="4463725" y="2301200"/>
            <a:chExt cx="3705225" cy="923925"/>
          </a:xfrm>
        </p:grpSpPr>
        <p:pic>
          <p:nvPicPr>
            <p:cNvPr id="920" name="Google Shape;920;p6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921" name="Google Shape;921;p6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922" name="Google Shape;922;p6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DM Sans"/>
                <a:ea typeface="DM Sans"/>
                <a:cs typeface="DM Sans"/>
                <a:sym typeface="DM Sans"/>
              </a:rPr>
              <a:t>Seu feedback vale pontos para o Top 10!! 😎</a:t>
            </a:r>
            <a:endParaRPr b="0" i="0" sz="1400" u="none" cap="none" strike="noStrike">
              <a:solidFill>
                <a:srgbClr val="EAFF6A"/>
              </a:solidFill>
              <a:latin typeface="DM Sans"/>
              <a:ea typeface="DM Sans"/>
              <a:cs typeface="DM Sans"/>
              <a:sym typeface="DM Sans"/>
            </a:endParaRPr>
          </a:p>
        </p:txBody>
      </p:sp>
      <p:sp>
        <p:nvSpPr>
          <p:cNvPr id="923" name="Google Shape;923;p6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924" name="Google Shape;924;p67"/>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8"/>
          <p:cNvSpPr txBox="1"/>
          <p:nvPr/>
        </p:nvSpPr>
        <p:spPr>
          <a:xfrm>
            <a:off x="1461300" y="2226163"/>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pt-BR" sz="3500" u="none" cap="none" strike="noStrike">
                <a:solidFill>
                  <a:schemeClr val="dk1"/>
                </a:solidFill>
                <a:highlight>
                  <a:srgbClr val="EAFF6A"/>
                </a:highlight>
                <a:latin typeface="DM Sans"/>
                <a:ea typeface="DM Sans"/>
                <a:cs typeface="DM Sans"/>
                <a:sym typeface="DM Sans"/>
              </a:rPr>
              <a:t>Você quer saber mais?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Deixamos material </a:t>
            </a:r>
            <a:endParaRPr b="1" i="0" sz="35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extra da aula</a:t>
            </a:r>
            <a:endParaRPr b="1" i="0" sz="3500" u="none" cap="none" strike="noStrike">
              <a:solidFill>
                <a:schemeClr val="dk1"/>
              </a:solidFill>
              <a:latin typeface="DM Sans"/>
              <a:ea typeface="DM Sans"/>
              <a:cs typeface="DM Sans"/>
              <a:sym typeface="DM Sans"/>
            </a:endParaRPr>
          </a:p>
        </p:txBody>
      </p:sp>
      <p:grpSp>
        <p:nvGrpSpPr>
          <p:cNvPr id="930" name="Google Shape;930;p68"/>
          <p:cNvGrpSpPr/>
          <p:nvPr/>
        </p:nvGrpSpPr>
        <p:grpSpPr>
          <a:xfrm>
            <a:off x="4202550" y="1278135"/>
            <a:ext cx="738900" cy="738900"/>
            <a:chOff x="4202550" y="994173"/>
            <a:chExt cx="738900" cy="738900"/>
          </a:xfrm>
        </p:grpSpPr>
        <p:sp>
          <p:nvSpPr>
            <p:cNvPr id="931" name="Google Shape;931;p6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2" name="Google Shape;932;p6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Recursos multimídia</a:t>
            </a:r>
            <a:endParaRPr b="1" i="0" sz="4000" u="none" cap="none" strike="noStrike">
              <a:solidFill>
                <a:schemeClr val="dk1"/>
              </a:solidFill>
              <a:latin typeface="DM Sans"/>
              <a:ea typeface="DM Sans"/>
              <a:cs typeface="DM Sans"/>
              <a:sym typeface="DM Sans"/>
            </a:endParaRPr>
          </a:p>
        </p:txBody>
      </p:sp>
      <p:grpSp>
        <p:nvGrpSpPr>
          <p:cNvPr id="938" name="Google Shape;938;p69"/>
          <p:cNvGrpSpPr/>
          <p:nvPr/>
        </p:nvGrpSpPr>
        <p:grpSpPr>
          <a:xfrm>
            <a:off x="457358" y="468285"/>
            <a:ext cx="431074" cy="431074"/>
            <a:chOff x="4202550" y="994173"/>
            <a:chExt cx="738900" cy="738900"/>
          </a:xfrm>
        </p:grpSpPr>
        <p:sp>
          <p:nvSpPr>
            <p:cNvPr id="939" name="Google Shape;939;p6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40" name="Google Shape;940;p6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941" name="Google Shape;941;p6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942" name="Google Shape;942;p69"/>
          <p:cNvSpPr txBox="1"/>
          <p:nvPr/>
        </p:nvSpPr>
        <p:spPr>
          <a:xfrm>
            <a:off x="457350" y="1725800"/>
            <a:ext cx="5869800" cy="311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Programação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sng" cap="none" strike="noStrike">
                <a:solidFill>
                  <a:schemeClr val="hlink"/>
                </a:solidFill>
                <a:latin typeface="DM Sans"/>
                <a:ea typeface="DM Sans"/>
                <a:cs typeface="DM Sans"/>
                <a:sym typeface="DM Sans"/>
                <a:hlinkClick r:id="rId4"/>
              </a:rPr>
              <a:t>So, what is the difference between a programmer and a data scientist?</a:t>
            </a:r>
            <a:r>
              <a:rPr b="0" i="0" lang="pt-BR" sz="1350" u="none" cap="none" strike="noStrike">
                <a:solidFill>
                  <a:schemeClr val="dk2"/>
                </a:solidFill>
                <a:latin typeface="DM Sans"/>
                <a:ea typeface="DM Sans"/>
                <a:cs typeface="DM Sans"/>
                <a:sym typeface="DM Sans"/>
              </a:rPr>
              <a:t> | </a:t>
            </a:r>
            <a:r>
              <a:rPr b="1" i="0" lang="pt-BR" sz="1350" u="none" cap="none" strike="noStrike">
                <a:solidFill>
                  <a:schemeClr val="dk2"/>
                </a:solidFill>
                <a:highlight>
                  <a:srgbClr val="FFFFFF"/>
                </a:highlight>
                <a:uFill>
                  <a:noFill/>
                </a:uFill>
                <a:latin typeface="DM Sans"/>
                <a:ea typeface="DM Sans"/>
                <a:cs typeface="DM Sans"/>
                <a:sym typeface="DM Sans"/>
                <a:hlinkClick r:id="rId5">
                  <a:extLst>
                    <a:ext uri="{A12FA001-AC4F-418D-AE19-62706E023703}">
                      <ahyp:hlinkClr val="tx"/>
                    </a:ext>
                  </a:extLst>
                </a:hlinkClick>
              </a:rPr>
              <a:t>Costa Mavroleon</a:t>
            </a:r>
            <a:endParaRPr b="1" i="0" sz="1350" u="sng"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sng" cap="none" strike="noStrike">
                <a:solidFill>
                  <a:srgbClr val="83AEFB"/>
                </a:solidFill>
                <a:latin typeface="DM Sans"/>
                <a:ea typeface="DM Sans"/>
                <a:cs typeface="DM Sans"/>
                <a:sym typeface="DM Sans"/>
              </a:rPr>
              <a:t>https://pulso.jussi.com.br/a-evolu%C3%A7%C3%A3o-das-linguagens-de-programa%C3%A7%C3%A3o-um-breve-hist%C3%B3rico-f5800a1ffcd8 |</a:t>
            </a:r>
            <a:r>
              <a:rPr b="1" i="0" lang="pt-BR" sz="1350" u="none" cap="none" strike="noStrike">
                <a:solidFill>
                  <a:schemeClr val="dk2"/>
                </a:solidFill>
                <a:highlight>
                  <a:srgbClr val="FFFFFF"/>
                </a:highlight>
                <a:latin typeface="DM Sans"/>
                <a:ea typeface="DM Sans"/>
                <a:cs typeface="DM Sans"/>
                <a:sym typeface="DM Sans"/>
              </a:rPr>
              <a:t> A evolução das linguagens de programação: um breve histórico</a:t>
            </a:r>
            <a:endParaRPr b="1" i="0" sz="1350" u="none" cap="none" strike="noStrike">
              <a:solidFill>
                <a:schemeClr val="dk2"/>
              </a:solidFill>
              <a:highlight>
                <a:srgbClr val="FFFFFF"/>
              </a:highlight>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rPr b="1" i="0" lang="pt-BR" sz="1350" u="none" cap="none" strike="noStrike">
                <a:solidFill>
                  <a:schemeClr val="dk1"/>
                </a:solidFill>
                <a:latin typeface="DM Sans"/>
                <a:ea typeface="DM Sans"/>
                <a:cs typeface="DM Sans"/>
                <a:sym typeface="DM Sans"/>
              </a:rPr>
              <a:t>Instalações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sng" cap="none" strike="noStrike">
                <a:solidFill>
                  <a:schemeClr val="accent5"/>
                </a:solidFill>
                <a:latin typeface="DM Sans"/>
                <a:ea typeface="DM Sans"/>
                <a:cs typeface="DM Sans"/>
                <a:sym typeface="DM Sans"/>
              </a:rPr>
              <a:t>https://www.python.org/</a:t>
            </a:r>
            <a:r>
              <a:rPr b="0" i="0" lang="pt-BR" sz="1350" u="none" cap="none" strike="noStrike">
                <a:solidFill>
                  <a:srgbClr val="999999"/>
                </a:solidFill>
                <a:latin typeface="DM Sans"/>
                <a:ea typeface="DM Sans"/>
                <a:cs typeface="DM Sans"/>
                <a:sym typeface="DM Sans"/>
              </a:rPr>
              <a:t> </a:t>
            </a:r>
            <a:r>
              <a:rPr b="0" i="0" lang="pt-BR" sz="1350" u="none" cap="none" strike="noStrike">
                <a:solidFill>
                  <a:schemeClr val="dk2"/>
                </a:solidFill>
                <a:latin typeface="DM Sans"/>
                <a:ea typeface="DM Sans"/>
                <a:cs typeface="DM Sans"/>
                <a:sym typeface="DM Sans"/>
              </a:rPr>
              <a:t>| </a:t>
            </a:r>
            <a:r>
              <a:rPr b="1" i="0" lang="pt-BR" sz="1350" u="none" cap="none" strike="noStrike">
                <a:solidFill>
                  <a:schemeClr val="dk2"/>
                </a:solidFill>
                <a:latin typeface="DM Sans"/>
                <a:ea typeface="DM Sans"/>
                <a:cs typeface="DM Sans"/>
                <a:sym typeface="DM Sans"/>
              </a:rPr>
              <a:t>Python 3</a:t>
            </a:r>
            <a:endParaRPr b="0" i="0" sz="1350" u="sng"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sng" cap="none" strike="noStrike">
                <a:solidFill>
                  <a:schemeClr val="accent5"/>
                </a:solidFill>
                <a:latin typeface="DM Sans"/>
                <a:ea typeface="DM Sans"/>
                <a:cs typeface="DM Sans"/>
                <a:sym typeface="DM Sans"/>
              </a:rPr>
              <a:t>https://code.visualstudio.com/</a:t>
            </a:r>
            <a:r>
              <a:rPr b="0" i="0" lang="pt-BR" sz="1350" u="none" cap="none" strike="noStrike">
                <a:solidFill>
                  <a:srgbClr val="999999"/>
                </a:solidFill>
                <a:latin typeface="DM Sans"/>
                <a:ea typeface="DM Sans"/>
                <a:cs typeface="DM Sans"/>
                <a:sym typeface="DM Sans"/>
              </a:rPr>
              <a:t> </a:t>
            </a:r>
            <a:r>
              <a:rPr b="0" i="0" lang="pt-BR" sz="1350" u="none" cap="none" strike="noStrike">
                <a:solidFill>
                  <a:schemeClr val="dk2"/>
                </a:solidFill>
                <a:latin typeface="DM Sans"/>
                <a:ea typeface="DM Sans"/>
                <a:cs typeface="DM Sans"/>
                <a:sym typeface="DM Sans"/>
              </a:rPr>
              <a:t>| </a:t>
            </a:r>
            <a:r>
              <a:rPr b="1" i="0" lang="pt-BR" sz="1350" u="none" cap="none" strike="noStrike">
                <a:solidFill>
                  <a:schemeClr val="dk2"/>
                </a:solidFill>
                <a:latin typeface="DM Sans"/>
                <a:ea typeface="DM Sans"/>
                <a:cs typeface="DM Sans"/>
                <a:sym typeface="DM Sans"/>
              </a:rPr>
              <a:t>Visual Studio Code</a:t>
            </a:r>
            <a:endParaRPr b="1"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chemeClr val="dk2"/>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
          <p:cNvSpPr/>
          <p:nvPr/>
        </p:nvSpPr>
        <p:spPr>
          <a:xfrm>
            <a:off x="5692275" y="466050"/>
            <a:ext cx="2969400" cy="4116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
          <p:cNvSpPr txBox="1"/>
          <p:nvPr/>
        </p:nvSpPr>
        <p:spPr>
          <a:xfrm>
            <a:off x="457725" y="26947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accent2"/>
                </a:solidFill>
                <a:latin typeface="DM Sans"/>
                <a:ea typeface="DM Sans"/>
                <a:cs typeface="DM Sans"/>
                <a:sym typeface="DM Sans"/>
              </a:rPr>
              <a:t>Preencha o forms que está no QR Code ou link. Ele nos ajudará a formatar as próximas aulas e tentar direcionar melhor para os interesses de vocês. </a:t>
            </a:r>
            <a:endParaRPr b="1" i="0" sz="1350" u="none" cap="none" strike="noStrike">
              <a:solidFill>
                <a:srgbClr val="000000"/>
              </a:solidFill>
              <a:latin typeface="DM Sans"/>
              <a:ea typeface="DM Sans"/>
              <a:cs typeface="DM Sans"/>
              <a:sym typeface="DM Sans"/>
            </a:endParaRPr>
          </a:p>
        </p:txBody>
      </p:sp>
      <p:sp>
        <p:nvSpPr>
          <p:cNvPr id="364" name="Google Shape;364;p7"/>
          <p:cNvSpPr txBox="1"/>
          <p:nvPr/>
        </p:nvSpPr>
        <p:spPr>
          <a:xfrm>
            <a:off x="488150" y="468275"/>
            <a:ext cx="3466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rgbClr val="121212"/>
                </a:solidFill>
                <a:latin typeface="DM Sans"/>
                <a:ea typeface="DM Sans"/>
                <a:cs typeface="DM Sans"/>
                <a:sym typeface="DM Sans"/>
              </a:rPr>
              <a:t>CARÔMETRO</a:t>
            </a:r>
            <a:endParaRPr b="0" i="0" sz="1350" u="none" cap="none" strike="noStrike">
              <a:solidFill>
                <a:schemeClr val="dk1"/>
              </a:solidFill>
              <a:latin typeface="DM Sans"/>
              <a:ea typeface="DM Sans"/>
              <a:cs typeface="DM Sans"/>
              <a:sym typeface="DM Sans"/>
            </a:endParaRPr>
          </a:p>
        </p:txBody>
      </p:sp>
      <p:sp>
        <p:nvSpPr>
          <p:cNvPr id="365" name="Google Shape;365;p7"/>
          <p:cNvSpPr txBox="1"/>
          <p:nvPr/>
        </p:nvSpPr>
        <p:spPr>
          <a:xfrm>
            <a:off x="488150" y="1069700"/>
            <a:ext cx="5053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pt-BR" sz="4000" u="none" cap="none" strike="noStrike">
                <a:solidFill>
                  <a:schemeClr val="accent2"/>
                </a:solidFill>
                <a:latin typeface="DM Sans"/>
                <a:ea typeface="DM Sans"/>
                <a:cs typeface="DM Sans"/>
                <a:sym typeface="DM Sans"/>
              </a:rPr>
              <a:t>Quem são os estudantes Coder?</a:t>
            </a:r>
            <a:endParaRPr b="1" i="0" sz="4000" u="none" cap="none" strike="noStrike">
              <a:solidFill>
                <a:srgbClr val="121212"/>
              </a:solidFill>
              <a:latin typeface="DM Sans"/>
              <a:ea typeface="DM Sans"/>
              <a:cs typeface="DM Sans"/>
              <a:sym typeface="DM Sans"/>
            </a:endParaRPr>
          </a:p>
        </p:txBody>
      </p:sp>
      <p:pic>
        <p:nvPicPr>
          <p:cNvPr id="366" name="Google Shape;366;p7"/>
          <p:cNvPicPr preferRelativeResize="0"/>
          <p:nvPr/>
        </p:nvPicPr>
        <p:blipFill rotWithShape="1">
          <a:blip r:embed="rId3">
            <a:alphaModFix/>
          </a:blip>
          <a:srcRect b="0" l="0" r="0" t="0"/>
          <a:stretch/>
        </p:blipFill>
        <p:spPr>
          <a:xfrm>
            <a:off x="5712875" y="468275"/>
            <a:ext cx="2923973" cy="4118750"/>
          </a:xfrm>
          <a:prstGeom prst="rect">
            <a:avLst/>
          </a:prstGeom>
          <a:noFill/>
          <a:ln>
            <a:noFill/>
          </a:ln>
        </p:spPr>
      </p:pic>
      <p:sp>
        <p:nvSpPr>
          <p:cNvPr id="367" name="Google Shape;367;p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68" name="Google Shape;368;p7"/>
          <p:cNvPicPr preferRelativeResize="0"/>
          <p:nvPr/>
        </p:nvPicPr>
        <p:blipFill rotWithShape="1">
          <a:blip r:embed="rId4">
            <a:alphaModFix/>
          </a:blip>
          <a:srcRect b="0" l="0" r="0" t="0"/>
          <a:stretch/>
        </p:blipFill>
        <p:spPr>
          <a:xfrm>
            <a:off x="5746113" y="1095450"/>
            <a:ext cx="2857500" cy="2857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r>
              <a:rPr b="1" i="0" lang="pt-BR"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da aula de hoje</a:t>
            </a:r>
            <a:endParaRPr b="0" i="0" sz="4000" u="none" cap="none" strike="noStrike">
              <a:solidFill>
                <a:schemeClr val="lt1"/>
              </a:solidFill>
              <a:latin typeface="DM Sans"/>
              <a:ea typeface="DM Sans"/>
              <a:cs typeface="DM Sans"/>
              <a:sym typeface="DM Sans"/>
            </a:endParaRPr>
          </a:p>
        </p:txBody>
      </p:sp>
      <p:sp>
        <p:nvSpPr>
          <p:cNvPr id="948" name="Google Shape;948;p70"/>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Estrutura do curso;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O que é programação;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História da programação;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Python 2, 3 e outras linguagens;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Configurando o ambiente e o programa Hello World!</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1"/>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Benefícios 🎁</a:t>
            </a:r>
            <a:endParaRPr b="1" i="0" sz="4000" u="none" cap="none" strike="noStrike">
              <a:solidFill>
                <a:srgbClr val="EAFF6A"/>
              </a:solidFill>
              <a:latin typeface="DM Sans"/>
              <a:ea typeface="DM Sans"/>
              <a:cs typeface="DM Sans"/>
              <a:sym typeface="DM Sans"/>
            </a:endParaRPr>
          </a:p>
        </p:txBody>
      </p:sp>
      <p:sp>
        <p:nvSpPr>
          <p:cNvPr id="954" name="Google Shape;954;p71"/>
          <p:cNvSpPr txBox="1"/>
          <p:nvPr/>
        </p:nvSpPr>
        <p:spPr>
          <a:xfrm>
            <a:off x="993100" y="1863750"/>
            <a:ext cx="70881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pt-BR" sz="2000" u="none" cap="none" strike="noStrike">
                <a:solidFill>
                  <a:schemeClr val="lt1"/>
                </a:solidFill>
                <a:latin typeface="DM Sans"/>
                <a:ea typeface="DM Sans"/>
                <a:cs typeface="DM Sans"/>
                <a:sym typeface="DM Sans"/>
              </a:rPr>
              <a:t>Você sabia que fazendo parte da comunidade Coderhouse você tem </a:t>
            </a:r>
            <a:r>
              <a:rPr b="1" i="0" lang="pt-BR" sz="2000" u="none" cap="none" strike="noStrike">
                <a:solidFill>
                  <a:schemeClr val="dk1"/>
                </a:solidFill>
                <a:highlight>
                  <a:srgbClr val="EAFF6A"/>
                </a:highlight>
                <a:latin typeface="DM Sans"/>
                <a:ea typeface="DM Sans"/>
                <a:cs typeface="DM Sans"/>
                <a:sym typeface="DM Sans"/>
              </a:rPr>
              <a:t>20% de desconto adicional</a:t>
            </a:r>
            <a:r>
              <a:rPr b="1" i="0" lang="pt-BR" sz="2000" u="none" cap="none" strike="noStrike">
                <a:solidFill>
                  <a:schemeClr val="lt1"/>
                </a:solidFill>
                <a:latin typeface="DM Sans"/>
                <a:ea typeface="DM Sans"/>
                <a:cs typeface="DM Sans"/>
                <a:sym typeface="DM Sans"/>
              </a:rPr>
              <a:t> em qualquer curso ou carreira fazendo a compra através da plataforma? 👀</a:t>
            </a:r>
            <a:endParaRPr b="1" i="0" sz="2000" u="none" cap="none" strike="noStrike">
              <a:solidFill>
                <a:srgbClr val="DEFC52"/>
              </a:solidFill>
              <a:latin typeface="Helvetica Neue"/>
              <a:ea typeface="Helvetica Neue"/>
              <a:cs typeface="Helvetica Neue"/>
              <a:sym typeface="Helvetica Neue"/>
            </a:endParaRPr>
          </a:p>
        </p:txBody>
      </p:sp>
      <p:grpSp>
        <p:nvGrpSpPr>
          <p:cNvPr id="955" name="Google Shape;955;p71"/>
          <p:cNvGrpSpPr/>
          <p:nvPr/>
        </p:nvGrpSpPr>
        <p:grpSpPr>
          <a:xfrm>
            <a:off x="2965133" y="3538850"/>
            <a:ext cx="3213737" cy="785100"/>
            <a:chOff x="2815425" y="3385100"/>
            <a:chExt cx="3006302" cy="785100"/>
          </a:xfrm>
        </p:grpSpPr>
        <p:sp>
          <p:nvSpPr>
            <p:cNvPr id="956" name="Google Shape;956;p71"/>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1"/>
            <p:cNvSpPr txBox="1"/>
            <p:nvPr/>
          </p:nvSpPr>
          <p:spPr>
            <a:xfrm>
              <a:off x="2815427" y="3385100"/>
              <a:ext cx="30063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lt1"/>
                  </a:solidFill>
                  <a:latin typeface="DM Sans"/>
                  <a:ea typeface="DM Sans"/>
                  <a:cs typeface="DM Sans"/>
                  <a:sym typeface="DM Sans"/>
                </a:rPr>
                <a:t>No seu perfil, acesse a barra lateral e clique em 🛒</a:t>
              </a:r>
              <a:r>
                <a:rPr b="0" i="0" lang="pt-BR" sz="1300" u="none" cap="none" strike="noStrike">
                  <a:solidFill>
                    <a:srgbClr val="EAFF6A"/>
                  </a:solidFill>
                  <a:latin typeface="DM Sans"/>
                  <a:ea typeface="DM Sans"/>
                  <a:cs typeface="DM Sans"/>
                  <a:sym typeface="DM Sans"/>
                </a:rPr>
                <a:t>Cursos e Carreiras. </a:t>
              </a:r>
              <a:r>
                <a:rPr b="0" i="0" lang="pt-BR" sz="1300" u="none" cap="none" strike="noStrike">
                  <a:solidFill>
                    <a:schemeClr val="lt1"/>
                  </a:solidFill>
                  <a:latin typeface="DM Sans"/>
                  <a:ea typeface="DM Sans"/>
                  <a:cs typeface="DM Sans"/>
                  <a:sym typeface="DM Sans"/>
                </a:rPr>
                <a:t>Agora é só selecionar seu próximo passo!</a:t>
              </a:r>
              <a:endParaRPr b="0" i="0" sz="1300" u="none" cap="none" strike="noStrike">
                <a:solidFill>
                  <a:schemeClr val="lt1"/>
                </a:solidFill>
                <a:latin typeface="DM Sans"/>
                <a:ea typeface="DM Sans"/>
                <a:cs typeface="DM Sans"/>
                <a:sym typeface="DM San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2"/>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1" i="0" lang="pt-BR" sz="5000" u="none" cap="none" strike="noStrike">
                <a:solidFill>
                  <a:schemeClr val="dk1"/>
                </a:solidFill>
                <a:latin typeface="DM Sans"/>
                <a:ea typeface="DM Sans"/>
                <a:cs typeface="DM Sans"/>
                <a:sym typeface="DM Sans"/>
              </a:rPr>
              <a:t>🎓</a:t>
            </a:r>
            <a:endParaRPr b="1" i="0" sz="5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Obrigado por estudar conosco!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nvSpPr>
        <p:spPr>
          <a:xfrm>
            <a:off x="2275275" y="1973850"/>
            <a:ext cx="54720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chemeClr val="lt1"/>
                </a:solidFill>
                <a:latin typeface="DM Sans"/>
                <a:ea typeface="DM Sans"/>
                <a:cs typeface="DM Sans"/>
                <a:sym typeface="DM Sans"/>
              </a:rPr>
              <a:t>O que você precisa saber</a:t>
            </a:r>
            <a:endParaRPr b="1" i="0" sz="33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rgbClr val="EAFF6A"/>
                </a:solidFill>
                <a:latin typeface="DM Sans"/>
                <a:ea typeface="DM Sans"/>
                <a:cs typeface="DM Sans"/>
                <a:sym typeface="DM Sans"/>
              </a:rPr>
              <a:t>Antes de começar</a:t>
            </a:r>
            <a:endParaRPr b="1" i="0" sz="3300" u="none" cap="none" strike="noStrike">
              <a:solidFill>
                <a:srgbClr val="EAFF6A"/>
              </a:solidFill>
              <a:latin typeface="DM Sans"/>
              <a:ea typeface="DM Sans"/>
              <a:cs typeface="DM Sans"/>
              <a:sym typeface="DM Sans"/>
            </a:endParaRPr>
          </a:p>
        </p:txBody>
      </p:sp>
      <p:grpSp>
        <p:nvGrpSpPr>
          <p:cNvPr id="374" name="Google Shape;374;p8"/>
          <p:cNvGrpSpPr/>
          <p:nvPr/>
        </p:nvGrpSpPr>
        <p:grpSpPr>
          <a:xfrm>
            <a:off x="1396726" y="2153838"/>
            <a:ext cx="738900" cy="738910"/>
            <a:chOff x="4202551" y="710825"/>
            <a:chExt cx="738900" cy="738910"/>
          </a:xfrm>
        </p:grpSpPr>
        <p:sp>
          <p:nvSpPr>
            <p:cNvPr id="375" name="Google Shape;375;p8"/>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
              </a:r>
              <a:endParaRPr b="1" i="0" sz="4000" u="none" cap="none" strike="noStrike">
                <a:solidFill>
                  <a:schemeClr val="dk1"/>
                </a:solidFill>
                <a:latin typeface="DM Sans"/>
                <a:ea typeface="DM Sans"/>
                <a:cs typeface="DM Sans"/>
                <a:sym typeface="DM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3800"/>
              <a:buFont typeface="Arial"/>
              <a:buNone/>
            </a:pPr>
            <a:r>
              <a:rPr b="1" i="0" lang="pt-BR" sz="3800" u="none" cap="none" strike="noStrike">
                <a:solidFill>
                  <a:schemeClr val="dk1"/>
                </a:solidFill>
                <a:latin typeface="DM Sans"/>
                <a:ea typeface="DM Sans"/>
                <a:cs typeface="DM Sans"/>
                <a:sym typeface="DM Sans"/>
              </a:rPr>
              <a:t>Acordos e compromissos</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